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9" r:id="rId4"/>
    <p:sldMasterId id="2147483746" r:id="rId5"/>
    <p:sldMasterId id="2147483759" r:id="rId6"/>
    <p:sldMasterId id="2147483784" r:id="rId7"/>
    <p:sldMasterId id="2147483796" r:id="rId8"/>
  </p:sldMasterIdLst>
  <p:notesMasterIdLst>
    <p:notesMasterId r:id="rId39"/>
  </p:notesMasterIdLst>
  <p:sldIdLst>
    <p:sldId id="257" r:id="rId9"/>
    <p:sldId id="258" r:id="rId10"/>
    <p:sldId id="259" r:id="rId11"/>
    <p:sldId id="346" r:id="rId12"/>
    <p:sldId id="347" r:id="rId13"/>
    <p:sldId id="266" r:id="rId14"/>
    <p:sldId id="351" r:id="rId15"/>
    <p:sldId id="273" r:id="rId16"/>
    <p:sldId id="352" r:id="rId17"/>
    <p:sldId id="277" r:id="rId18"/>
    <p:sldId id="278" r:id="rId19"/>
    <p:sldId id="286" r:id="rId20"/>
    <p:sldId id="279" r:id="rId21"/>
    <p:sldId id="281" r:id="rId22"/>
    <p:sldId id="283" r:id="rId23"/>
    <p:sldId id="284" r:id="rId24"/>
    <p:sldId id="293" r:id="rId25"/>
    <p:sldId id="296" r:id="rId26"/>
    <p:sldId id="309" r:id="rId27"/>
    <p:sldId id="310" r:id="rId28"/>
    <p:sldId id="312" r:id="rId29"/>
    <p:sldId id="313" r:id="rId30"/>
    <p:sldId id="342" r:id="rId31"/>
    <p:sldId id="353" r:id="rId32"/>
    <p:sldId id="354" r:id="rId33"/>
    <p:sldId id="355" r:id="rId34"/>
    <p:sldId id="356" r:id="rId35"/>
    <p:sldId id="357" r:id="rId36"/>
    <p:sldId id="358" r:id="rId37"/>
    <p:sldId id="359" r:id="rId38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25BB"/>
    <a:srgbClr val="FF66FF"/>
    <a:srgbClr val="0000FF"/>
    <a:srgbClr val="6600CC"/>
    <a:srgbClr val="00FF00"/>
    <a:srgbClr val="CC3399"/>
    <a:srgbClr val="1C29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F96A0-F719-4B76-B8ED-5011BC2C7B40}" v="44" dt="2021-03-19T12:09:08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żbieta" userId="32575eda-fdf1-4ebd-bf84-3ff3b99b25b1" providerId="ADAL" clId="{08196574-36B8-463F-AD96-94F0D74E27C1}"/>
    <pc:docChg chg="delSld delMainMaster">
      <pc:chgData name="Elżbieta" userId="32575eda-fdf1-4ebd-bf84-3ff3b99b25b1" providerId="ADAL" clId="{08196574-36B8-463F-AD96-94F0D74E27C1}" dt="2021-03-19T12:38:59.019" v="0" actId="2696"/>
      <pc:docMkLst>
        <pc:docMk/>
      </pc:docMkLst>
      <pc:sldChg chg="del">
        <pc:chgData name="Elżbieta" userId="32575eda-fdf1-4ebd-bf84-3ff3b99b25b1" providerId="ADAL" clId="{08196574-36B8-463F-AD96-94F0D74E27C1}" dt="2021-03-19T12:38:59.019" v="0" actId="2696"/>
        <pc:sldMkLst>
          <pc:docMk/>
          <pc:sldMk cId="0" sldId="338"/>
        </pc:sldMkLst>
      </pc:sldChg>
      <pc:sldMasterChg chg="del delSldLayout">
        <pc:chgData name="Elżbieta" userId="32575eda-fdf1-4ebd-bf84-3ff3b99b25b1" providerId="ADAL" clId="{08196574-36B8-463F-AD96-94F0D74E27C1}" dt="2021-03-19T12:38:59.019" v="0" actId="2696"/>
        <pc:sldMasterMkLst>
          <pc:docMk/>
          <pc:sldMasterMk cId="0" sldId="2147483847"/>
        </pc:sldMasterMkLst>
        <pc:sldLayoutChg chg="del">
          <pc:chgData name="Elżbieta" userId="32575eda-fdf1-4ebd-bf84-3ff3b99b25b1" providerId="ADAL" clId="{08196574-36B8-463F-AD96-94F0D74E27C1}" dt="2021-03-19T12:38:59.019" v="0" actId="2696"/>
          <pc:sldLayoutMkLst>
            <pc:docMk/>
            <pc:sldMasterMk cId="0" sldId="2147483847"/>
            <pc:sldLayoutMk cId="3473133601" sldId="2147486014"/>
          </pc:sldLayoutMkLst>
        </pc:sldLayoutChg>
        <pc:sldLayoutChg chg="del">
          <pc:chgData name="Elżbieta" userId="32575eda-fdf1-4ebd-bf84-3ff3b99b25b1" providerId="ADAL" clId="{08196574-36B8-463F-AD96-94F0D74E27C1}" dt="2021-03-19T12:38:59.019" v="0" actId="2696"/>
          <pc:sldLayoutMkLst>
            <pc:docMk/>
            <pc:sldMasterMk cId="0" sldId="2147483847"/>
            <pc:sldLayoutMk cId="801251605" sldId="2147486015"/>
          </pc:sldLayoutMkLst>
        </pc:sldLayoutChg>
        <pc:sldLayoutChg chg="del">
          <pc:chgData name="Elżbieta" userId="32575eda-fdf1-4ebd-bf84-3ff3b99b25b1" providerId="ADAL" clId="{08196574-36B8-463F-AD96-94F0D74E27C1}" dt="2021-03-19T12:38:59.019" v="0" actId="2696"/>
          <pc:sldLayoutMkLst>
            <pc:docMk/>
            <pc:sldMasterMk cId="0" sldId="2147483847"/>
            <pc:sldLayoutMk cId="3429907322" sldId="2147486016"/>
          </pc:sldLayoutMkLst>
        </pc:sldLayoutChg>
        <pc:sldLayoutChg chg="del">
          <pc:chgData name="Elżbieta" userId="32575eda-fdf1-4ebd-bf84-3ff3b99b25b1" providerId="ADAL" clId="{08196574-36B8-463F-AD96-94F0D74E27C1}" dt="2021-03-19T12:38:59.019" v="0" actId="2696"/>
          <pc:sldLayoutMkLst>
            <pc:docMk/>
            <pc:sldMasterMk cId="0" sldId="2147483847"/>
            <pc:sldLayoutMk cId="3860232268" sldId="2147486017"/>
          </pc:sldLayoutMkLst>
        </pc:sldLayoutChg>
        <pc:sldLayoutChg chg="del">
          <pc:chgData name="Elżbieta" userId="32575eda-fdf1-4ebd-bf84-3ff3b99b25b1" providerId="ADAL" clId="{08196574-36B8-463F-AD96-94F0D74E27C1}" dt="2021-03-19T12:38:59.019" v="0" actId="2696"/>
          <pc:sldLayoutMkLst>
            <pc:docMk/>
            <pc:sldMasterMk cId="0" sldId="2147483847"/>
            <pc:sldLayoutMk cId="4269075867" sldId="2147486018"/>
          </pc:sldLayoutMkLst>
        </pc:sldLayoutChg>
        <pc:sldLayoutChg chg="del">
          <pc:chgData name="Elżbieta" userId="32575eda-fdf1-4ebd-bf84-3ff3b99b25b1" providerId="ADAL" clId="{08196574-36B8-463F-AD96-94F0D74E27C1}" dt="2021-03-19T12:38:59.019" v="0" actId="2696"/>
          <pc:sldLayoutMkLst>
            <pc:docMk/>
            <pc:sldMasterMk cId="0" sldId="2147483847"/>
            <pc:sldLayoutMk cId="1235684230" sldId="2147486019"/>
          </pc:sldLayoutMkLst>
        </pc:sldLayoutChg>
        <pc:sldLayoutChg chg="del">
          <pc:chgData name="Elżbieta" userId="32575eda-fdf1-4ebd-bf84-3ff3b99b25b1" providerId="ADAL" clId="{08196574-36B8-463F-AD96-94F0D74E27C1}" dt="2021-03-19T12:38:59.019" v="0" actId="2696"/>
          <pc:sldLayoutMkLst>
            <pc:docMk/>
            <pc:sldMasterMk cId="0" sldId="2147483847"/>
            <pc:sldLayoutMk cId="1986787011" sldId="2147486020"/>
          </pc:sldLayoutMkLst>
        </pc:sldLayoutChg>
        <pc:sldLayoutChg chg="del">
          <pc:chgData name="Elżbieta" userId="32575eda-fdf1-4ebd-bf84-3ff3b99b25b1" providerId="ADAL" clId="{08196574-36B8-463F-AD96-94F0D74E27C1}" dt="2021-03-19T12:38:59.019" v="0" actId="2696"/>
          <pc:sldLayoutMkLst>
            <pc:docMk/>
            <pc:sldMasterMk cId="0" sldId="2147483847"/>
            <pc:sldLayoutMk cId="2781624007" sldId="2147486021"/>
          </pc:sldLayoutMkLst>
        </pc:sldLayoutChg>
        <pc:sldLayoutChg chg="del">
          <pc:chgData name="Elżbieta" userId="32575eda-fdf1-4ebd-bf84-3ff3b99b25b1" providerId="ADAL" clId="{08196574-36B8-463F-AD96-94F0D74E27C1}" dt="2021-03-19T12:38:59.019" v="0" actId="2696"/>
          <pc:sldLayoutMkLst>
            <pc:docMk/>
            <pc:sldMasterMk cId="0" sldId="2147483847"/>
            <pc:sldLayoutMk cId="1710822918" sldId="2147486022"/>
          </pc:sldLayoutMkLst>
        </pc:sldLayoutChg>
        <pc:sldLayoutChg chg="del">
          <pc:chgData name="Elżbieta" userId="32575eda-fdf1-4ebd-bf84-3ff3b99b25b1" providerId="ADAL" clId="{08196574-36B8-463F-AD96-94F0D74E27C1}" dt="2021-03-19T12:38:59.019" v="0" actId="2696"/>
          <pc:sldLayoutMkLst>
            <pc:docMk/>
            <pc:sldMasterMk cId="0" sldId="2147483847"/>
            <pc:sldLayoutMk cId="1392209553" sldId="2147486023"/>
          </pc:sldLayoutMkLst>
        </pc:sldLayoutChg>
        <pc:sldLayoutChg chg="del">
          <pc:chgData name="Elżbieta" userId="32575eda-fdf1-4ebd-bf84-3ff3b99b25b1" providerId="ADAL" clId="{08196574-36B8-463F-AD96-94F0D74E27C1}" dt="2021-03-19T12:38:59.019" v="0" actId="2696"/>
          <pc:sldLayoutMkLst>
            <pc:docMk/>
            <pc:sldMasterMk cId="0" sldId="2147483847"/>
            <pc:sldLayoutMk cId="2504186720" sldId="214748602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43C10-4A1D-46AF-B41B-582519558F2C}" type="doc">
      <dgm:prSet loTypeId="urn:microsoft.com/office/officeart/2005/8/layout/matrix1" loCatId="matrix" qsTypeId="urn:microsoft.com/office/officeart/2005/8/quickstyle/3d2#1" qsCatId="3D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A40BD56F-E855-40A5-B61D-EFD31935EE65}">
      <dgm:prSet phldrT="[Tekst]"/>
      <dgm:spPr/>
      <dgm:t>
        <a:bodyPr/>
        <a:lstStyle/>
        <a:p>
          <a:r>
            <a:rPr lang="pl-PL" b="1" dirty="0">
              <a:solidFill>
                <a:srgbClr val="C00000"/>
              </a:solidFill>
            </a:rPr>
            <a:t>Cele programu:</a:t>
          </a:r>
        </a:p>
      </dgm:t>
    </dgm:pt>
    <dgm:pt modelId="{80E746D1-171B-40FA-B554-4D46F2D6E01E}" type="parTrans" cxnId="{70687DB2-0443-409E-83F8-6E6E0D644A04}">
      <dgm:prSet/>
      <dgm:spPr/>
      <dgm:t>
        <a:bodyPr/>
        <a:lstStyle/>
        <a:p>
          <a:endParaRPr lang="pl-PL"/>
        </a:p>
      </dgm:t>
    </dgm:pt>
    <dgm:pt modelId="{66F49B7A-C926-4A01-B8D5-B9E991694CDA}" type="sibTrans" cxnId="{70687DB2-0443-409E-83F8-6E6E0D644A04}">
      <dgm:prSet/>
      <dgm:spPr/>
      <dgm:t>
        <a:bodyPr/>
        <a:lstStyle/>
        <a:p>
          <a:endParaRPr lang="pl-PL"/>
        </a:p>
      </dgm:t>
    </dgm:pt>
    <dgm:pt modelId="{B58AFE49-BA28-47DC-B451-63C5439734EF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2800" b="1" dirty="0">
              <a:solidFill>
                <a:srgbClr val="FFC000"/>
              </a:solidFill>
              <a:latin typeface="Calibri" pitchFamily="34" charset="0"/>
            </a:rPr>
            <a:t>profilaktyka - zapobieganie destrukcyjnym postawom dzieci, młodzieży</a:t>
          </a:r>
        </a:p>
      </dgm:t>
    </dgm:pt>
    <dgm:pt modelId="{0DCD56CF-D607-408C-A555-0A3F9CB3C1BC}" type="parTrans" cxnId="{A49A7921-D35B-4258-B72A-67B79BC6C8F3}">
      <dgm:prSet/>
      <dgm:spPr/>
      <dgm:t>
        <a:bodyPr/>
        <a:lstStyle/>
        <a:p>
          <a:endParaRPr lang="pl-PL"/>
        </a:p>
      </dgm:t>
    </dgm:pt>
    <dgm:pt modelId="{3874B20B-E4AC-462A-9184-D758243A6EEC}" type="sibTrans" cxnId="{A49A7921-D35B-4258-B72A-67B79BC6C8F3}">
      <dgm:prSet/>
      <dgm:spPr/>
      <dgm:t>
        <a:bodyPr/>
        <a:lstStyle/>
        <a:p>
          <a:endParaRPr lang="pl-PL"/>
        </a:p>
      </dgm:t>
    </dgm:pt>
    <dgm:pt modelId="{40F8DFF4-E6DF-4D3C-B081-D74C9A994027}">
      <dgm:prSet phldrT="[Tekst]"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  <a:latin typeface="Calibri" pitchFamily="34" charset="0"/>
            </a:rPr>
            <a:t>wspomaganie rozwoju samoświadomości</a:t>
          </a:r>
        </a:p>
      </dgm:t>
    </dgm:pt>
    <dgm:pt modelId="{401B872B-6A86-4BED-9DDB-E7472FE03163}" type="parTrans" cxnId="{95EE162F-CD4E-4329-8C6C-1F7E6246227E}">
      <dgm:prSet/>
      <dgm:spPr/>
      <dgm:t>
        <a:bodyPr/>
        <a:lstStyle/>
        <a:p>
          <a:endParaRPr lang="pl-PL"/>
        </a:p>
      </dgm:t>
    </dgm:pt>
    <dgm:pt modelId="{E1917C41-09EA-4787-9A28-6D7E82765A40}" type="sibTrans" cxnId="{95EE162F-CD4E-4329-8C6C-1F7E6246227E}">
      <dgm:prSet/>
      <dgm:spPr/>
      <dgm:t>
        <a:bodyPr/>
        <a:lstStyle/>
        <a:p>
          <a:endParaRPr lang="pl-PL"/>
        </a:p>
      </dgm:t>
    </dgm:pt>
    <dgm:pt modelId="{D3085210-56AB-4999-B1E1-E8EB05CCDDA0}">
      <dgm:prSet phldrT="[Tekst]"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  <a:latin typeface="Calibri" pitchFamily="34" charset="0"/>
            </a:rPr>
            <a:t>zapewnienie spójnych oddziaływań wychowawczych szkoły</a:t>
          </a:r>
        </a:p>
      </dgm:t>
    </dgm:pt>
    <dgm:pt modelId="{4B086D33-86CC-452B-962C-DC5A937A0DCB}" type="parTrans" cxnId="{F16F441D-86B4-4A5F-82E7-2426A1555955}">
      <dgm:prSet/>
      <dgm:spPr/>
      <dgm:t>
        <a:bodyPr/>
        <a:lstStyle/>
        <a:p>
          <a:endParaRPr lang="pl-PL"/>
        </a:p>
      </dgm:t>
    </dgm:pt>
    <dgm:pt modelId="{8A5277B1-9DAD-493B-8C1E-4051BCBE2ECF}" type="sibTrans" cxnId="{F16F441D-86B4-4A5F-82E7-2426A1555955}">
      <dgm:prSet/>
      <dgm:spPr/>
      <dgm:t>
        <a:bodyPr/>
        <a:lstStyle/>
        <a:p>
          <a:endParaRPr lang="pl-PL"/>
        </a:p>
      </dgm:t>
    </dgm:pt>
    <dgm:pt modelId="{243714B6-8955-4A46-876A-66C552AE74E0}">
      <dgm:prSet phldrT="[Tekst]"/>
      <dgm:spPr>
        <a:solidFill>
          <a:schemeClr val="tx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>
              <a:solidFill>
                <a:srgbClr val="FFC000"/>
              </a:solidFill>
              <a:latin typeface="Calibri" pitchFamily="34" charset="0"/>
            </a:rPr>
            <a:t>przygotowanie młodych ludzi do uczestnictwa w życiu społecznym poprzez rozwój emocjonalny                      i społeczny</a:t>
          </a:r>
        </a:p>
      </dgm:t>
    </dgm:pt>
    <dgm:pt modelId="{83134D9F-A235-4A8E-B138-74F659DEFC80}" type="parTrans" cxnId="{72C615AE-42BE-4C31-8C77-1B61F87112EB}">
      <dgm:prSet/>
      <dgm:spPr/>
      <dgm:t>
        <a:bodyPr/>
        <a:lstStyle/>
        <a:p>
          <a:endParaRPr lang="pl-PL"/>
        </a:p>
      </dgm:t>
    </dgm:pt>
    <dgm:pt modelId="{9FB6ED36-22BB-4659-B8FF-C37CEFEE0834}" type="sibTrans" cxnId="{72C615AE-42BE-4C31-8C77-1B61F87112EB}">
      <dgm:prSet/>
      <dgm:spPr/>
      <dgm:t>
        <a:bodyPr/>
        <a:lstStyle/>
        <a:p>
          <a:endParaRPr lang="pl-PL"/>
        </a:p>
      </dgm:t>
    </dgm:pt>
    <dgm:pt modelId="{3AC0343D-C7B2-40FE-8952-742816572643}" type="pres">
      <dgm:prSet presAssocID="{33C43C10-4A1D-46AF-B41B-582519558F2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92CDFDD-C094-4888-A4C5-143C32D60088}" type="pres">
      <dgm:prSet presAssocID="{33C43C10-4A1D-46AF-B41B-582519558F2C}" presName="matrix" presStyleCnt="0"/>
      <dgm:spPr/>
    </dgm:pt>
    <dgm:pt modelId="{96AF51B0-0318-4EB0-BBF5-2DB8E18DBD14}" type="pres">
      <dgm:prSet presAssocID="{33C43C10-4A1D-46AF-B41B-582519558F2C}" presName="tile1" presStyleLbl="node1" presStyleIdx="0" presStyleCnt="4"/>
      <dgm:spPr/>
      <dgm:t>
        <a:bodyPr/>
        <a:lstStyle/>
        <a:p>
          <a:endParaRPr lang="pl-PL"/>
        </a:p>
      </dgm:t>
    </dgm:pt>
    <dgm:pt modelId="{CE44CAE8-C610-4ADC-9347-9E1793EFB5F7}" type="pres">
      <dgm:prSet presAssocID="{33C43C10-4A1D-46AF-B41B-582519558F2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B35FAD-7F79-472B-B38E-FA233DBEB6CE}" type="pres">
      <dgm:prSet presAssocID="{33C43C10-4A1D-46AF-B41B-582519558F2C}" presName="tile2" presStyleLbl="node1" presStyleIdx="1" presStyleCnt="4"/>
      <dgm:spPr/>
      <dgm:t>
        <a:bodyPr/>
        <a:lstStyle/>
        <a:p>
          <a:endParaRPr lang="pl-PL"/>
        </a:p>
      </dgm:t>
    </dgm:pt>
    <dgm:pt modelId="{112DBB26-B802-4B10-8131-E73A30BC10BF}" type="pres">
      <dgm:prSet presAssocID="{33C43C10-4A1D-46AF-B41B-582519558F2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30003C-1F3C-480F-8985-7EE039F4FF77}" type="pres">
      <dgm:prSet presAssocID="{33C43C10-4A1D-46AF-B41B-582519558F2C}" presName="tile3" presStyleLbl="node1" presStyleIdx="2" presStyleCnt="4"/>
      <dgm:spPr/>
      <dgm:t>
        <a:bodyPr/>
        <a:lstStyle/>
        <a:p>
          <a:endParaRPr lang="pl-PL"/>
        </a:p>
      </dgm:t>
    </dgm:pt>
    <dgm:pt modelId="{765D4AF5-8CE7-4C34-8CBD-E6C76F05C97D}" type="pres">
      <dgm:prSet presAssocID="{33C43C10-4A1D-46AF-B41B-582519558F2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56C5ED-B4D5-41D2-8009-297EE05F74D6}" type="pres">
      <dgm:prSet presAssocID="{33C43C10-4A1D-46AF-B41B-582519558F2C}" presName="tile4" presStyleLbl="node1" presStyleIdx="3" presStyleCnt="4"/>
      <dgm:spPr/>
      <dgm:t>
        <a:bodyPr/>
        <a:lstStyle/>
        <a:p>
          <a:endParaRPr lang="pl-PL"/>
        </a:p>
      </dgm:t>
    </dgm:pt>
    <dgm:pt modelId="{FA61E995-52AF-4945-904B-DA40281D8CF8}" type="pres">
      <dgm:prSet presAssocID="{33C43C10-4A1D-46AF-B41B-582519558F2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3C83F8-15A2-4533-8E38-E53C82B766BD}" type="pres">
      <dgm:prSet presAssocID="{33C43C10-4A1D-46AF-B41B-582519558F2C}" presName="centerTile" presStyleLbl="fgShp" presStyleIdx="0" presStyleCnt="1" custScaleX="11111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A49A7921-D35B-4258-B72A-67B79BC6C8F3}" srcId="{A40BD56F-E855-40A5-B61D-EFD31935EE65}" destId="{B58AFE49-BA28-47DC-B451-63C5439734EF}" srcOrd="0" destOrd="0" parTransId="{0DCD56CF-D607-408C-A555-0A3F9CB3C1BC}" sibTransId="{3874B20B-E4AC-462A-9184-D758243A6EEC}"/>
    <dgm:cxn modelId="{594BB061-6444-41F9-93E4-0483F31F5FB6}" type="presOf" srcId="{B58AFE49-BA28-47DC-B451-63C5439734EF}" destId="{96AF51B0-0318-4EB0-BBF5-2DB8E18DBD14}" srcOrd="0" destOrd="0" presId="urn:microsoft.com/office/officeart/2005/8/layout/matrix1"/>
    <dgm:cxn modelId="{3DBC3F53-B028-4E00-BB67-B17F322D2E36}" type="presOf" srcId="{40F8DFF4-E6DF-4D3C-B081-D74C9A994027}" destId="{4CB35FAD-7F79-472B-B38E-FA233DBEB6CE}" srcOrd="0" destOrd="0" presId="urn:microsoft.com/office/officeart/2005/8/layout/matrix1"/>
    <dgm:cxn modelId="{70687DB2-0443-409E-83F8-6E6E0D644A04}" srcId="{33C43C10-4A1D-46AF-B41B-582519558F2C}" destId="{A40BD56F-E855-40A5-B61D-EFD31935EE65}" srcOrd="0" destOrd="0" parTransId="{80E746D1-171B-40FA-B554-4D46F2D6E01E}" sibTransId="{66F49B7A-C926-4A01-B8D5-B9E991694CDA}"/>
    <dgm:cxn modelId="{3853FB93-B161-4D54-AA2E-00C38923D68D}" type="presOf" srcId="{243714B6-8955-4A46-876A-66C552AE74E0}" destId="{7056C5ED-B4D5-41D2-8009-297EE05F74D6}" srcOrd="0" destOrd="0" presId="urn:microsoft.com/office/officeart/2005/8/layout/matrix1"/>
    <dgm:cxn modelId="{E5BD5244-4B18-4BCF-B55F-2218B1A3D149}" type="presOf" srcId="{B58AFE49-BA28-47DC-B451-63C5439734EF}" destId="{CE44CAE8-C610-4ADC-9347-9E1793EFB5F7}" srcOrd="1" destOrd="0" presId="urn:microsoft.com/office/officeart/2005/8/layout/matrix1"/>
    <dgm:cxn modelId="{F16F441D-86B4-4A5F-82E7-2426A1555955}" srcId="{A40BD56F-E855-40A5-B61D-EFD31935EE65}" destId="{D3085210-56AB-4999-B1E1-E8EB05CCDDA0}" srcOrd="2" destOrd="0" parTransId="{4B086D33-86CC-452B-962C-DC5A937A0DCB}" sibTransId="{8A5277B1-9DAD-493B-8C1E-4051BCBE2ECF}"/>
    <dgm:cxn modelId="{53DA653C-24A0-46C3-A8AA-E29E788F3C9D}" type="presOf" srcId="{33C43C10-4A1D-46AF-B41B-582519558F2C}" destId="{3AC0343D-C7B2-40FE-8952-742816572643}" srcOrd="0" destOrd="0" presId="urn:microsoft.com/office/officeart/2005/8/layout/matrix1"/>
    <dgm:cxn modelId="{D0C36C45-CB6F-4B39-BE69-3AE03CA7E35C}" type="presOf" srcId="{D3085210-56AB-4999-B1E1-E8EB05CCDDA0}" destId="{4730003C-1F3C-480F-8985-7EE039F4FF77}" srcOrd="0" destOrd="0" presId="urn:microsoft.com/office/officeart/2005/8/layout/matrix1"/>
    <dgm:cxn modelId="{72C615AE-42BE-4C31-8C77-1B61F87112EB}" srcId="{A40BD56F-E855-40A5-B61D-EFD31935EE65}" destId="{243714B6-8955-4A46-876A-66C552AE74E0}" srcOrd="3" destOrd="0" parTransId="{83134D9F-A235-4A8E-B138-74F659DEFC80}" sibTransId="{9FB6ED36-22BB-4659-B8FF-C37CEFEE0834}"/>
    <dgm:cxn modelId="{0CD1DBEA-79AC-4BD6-BAE5-8DD3AAE8940C}" type="presOf" srcId="{243714B6-8955-4A46-876A-66C552AE74E0}" destId="{FA61E995-52AF-4945-904B-DA40281D8CF8}" srcOrd="1" destOrd="0" presId="urn:microsoft.com/office/officeart/2005/8/layout/matrix1"/>
    <dgm:cxn modelId="{EBFAC72E-85C2-40EE-B9D7-31D24C3B5618}" type="presOf" srcId="{D3085210-56AB-4999-B1E1-E8EB05CCDDA0}" destId="{765D4AF5-8CE7-4C34-8CBD-E6C76F05C97D}" srcOrd="1" destOrd="0" presId="urn:microsoft.com/office/officeart/2005/8/layout/matrix1"/>
    <dgm:cxn modelId="{D229EFA0-3168-4CBF-85B3-F648BC37D675}" type="presOf" srcId="{A40BD56F-E855-40A5-B61D-EFD31935EE65}" destId="{C73C83F8-15A2-4533-8E38-E53C82B766BD}" srcOrd="0" destOrd="0" presId="urn:microsoft.com/office/officeart/2005/8/layout/matrix1"/>
    <dgm:cxn modelId="{66C75A23-1F27-41FD-9124-F0F7C4325B73}" type="presOf" srcId="{40F8DFF4-E6DF-4D3C-B081-D74C9A994027}" destId="{112DBB26-B802-4B10-8131-E73A30BC10BF}" srcOrd="1" destOrd="0" presId="urn:microsoft.com/office/officeart/2005/8/layout/matrix1"/>
    <dgm:cxn modelId="{95EE162F-CD4E-4329-8C6C-1F7E6246227E}" srcId="{A40BD56F-E855-40A5-B61D-EFD31935EE65}" destId="{40F8DFF4-E6DF-4D3C-B081-D74C9A994027}" srcOrd="1" destOrd="0" parTransId="{401B872B-6A86-4BED-9DDB-E7472FE03163}" sibTransId="{E1917C41-09EA-4787-9A28-6D7E82765A40}"/>
    <dgm:cxn modelId="{58921E6F-B492-4758-BF37-E741C61B14C1}" type="presParOf" srcId="{3AC0343D-C7B2-40FE-8952-742816572643}" destId="{692CDFDD-C094-4888-A4C5-143C32D60088}" srcOrd="0" destOrd="0" presId="urn:microsoft.com/office/officeart/2005/8/layout/matrix1"/>
    <dgm:cxn modelId="{39B74652-C43F-4776-B1E4-98FDCAA1FBD0}" type="presParOf" srcId="{692CDFDD-C094-4888-A4C5-143C32D60088}" destId="{96AF51B0-0318-4EB0-BBF5-2DB8E18DBD14}" srcOrd="0" destOrd="0" presId="urn:microsoft.com/office/officeart/2005/8/layout/matrix1"/>
    <dgm:cxn modelId="{8FE286C3-AB7E-4438-B424-8E5A99BC6C61}" type="presParOf" srcId="{692CDFDD-C094-4888-A4C5-143C32D60088}" destId="{CE44CAE8-C610-4ADC-9347-9E1793EFB5F7}" srcOrd="1" destOrd="0" presId="urn:microsoft.com/office/officeart/2005/8/layout/matrix1"/>
    <dgm:cxn modelId="{B1BFAB3F-5AE0-4E37-825A-A11AF57FF117}" type="presParOf" srcId="{692CDFDD-C094-4888-A4C5-143C32D60088}" destId="{4CB35FAD-7F79-472B-B38E-FA233DBEB6CE}" srcOrd="2" destOrd="0" presId="urn:microsoft.com/office/officeart/2005/8/layout/matrix1"/>
    <dgm:cxn modelId="{D0B4BD21-3DCB-4B6A-91E1-A079188CDE5D}" type="presParOf" srcId="{692CDFDD-C094-4888-A4C5-143C32D60088}" destId="{112DBB26-B802-4B10-8131-E73A30BC10BF}" srcOrd="3" destOrd="0" presId="urn:microsoft.com/office/officeart/2005/8/layout/matrix1"/>
    <dgm:cxn modelId="{E03F092C-A3A2-4B32-AC4F-AEE426F93579}" type="presParOf" srcId="{692CDFDD-C094-4888-A4C5-143C32D60088}" destId="{4730003C-1F3C-480F-8985-7EE039F4FF77}" srcOrd="4" destOrd="0" presId="urn:microsoft.com/office/officeart/2005/8/layout/matrix1"/>
    <dgm:cxn modelId="{3BD157D4-79CE-41C7-9552-196D7FC7719C}" type="presParOf" srcId="{692CDFDD-C094-4888-A4C5-143C32D60088}" destId="{765D4AF5-8CE7-4C34-8CBD-E6C76F05C97D}" srcOrd="5" destOrd="0" presId="urn:microsoft.com/office/officeart/2005/8/layout/matrix1"/>
    <dgm:cxn modelId="{A545A25F-E768-4B64-86A0-2D27EAD79E99}" type="presParOf" srcId="{692CDFDD-C094-4888-A4C5-143C32D60088}" destId="{7056C5ED-B4D5-41D2-8009-297EE05F74D6}" srcOrd="6" destOrd="0" presId="urn:microsoft.com/office/officeart/2005/8/layout/matrix1"/>
    <dgm:cxn modelId="{97BFACB0-5BAB-4480-BE7B-FFB2CE670F4C}" type="presParOf" srcId="{692CDFDD-C094-4888-A4C5-143C32D60088}" destId="{FA61E995-52AF-4945-904B-DA40281D8CF8}" srcOrd="7" destOrd="0" presId="urn:microsoft.com/office/officeart/2005/8/layout/matrix1"/>
    <dgm:cxn modelId="{35D9BB15-C82B-4DD4-BFF9-E8630FCA05AF}" type="presParOf" srcId="{3AC0343D-C7B2-40FE-8952-742816572643}" destId="{C73C83F8-15A2-4533-8E38-E53C82B766B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AF51B0-0318-4EB0-BBF5-2DB8E18DBD14}">
      <dsp:nvSpPr>
        <dsp:cNvPr id="0" name=""/>
        <dsp:cNvSpPr/>
      </dsp:nvSpPr>
      <dsp:spPr>
        <a:xfrm rot="16200000">
          <a:off x="1296144" y="-1296144"/>
          <a:ext cx="3024336" cy="5616624"/>
        </a:xfrm>
        <a:prstGeom prst="round1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>
              <a:solidFill>
                <a:srgbClr val="FFC000"/>
              </a:solidFill>
              <a:latin typeface="Calibri" pitchFamily="34" charset="0"/>
            </a:rPr>
            <a:t>profilaktyka - zapobieganie destrukcyjnym postawom dzieci, młodzieży</a:t>
          </a:r>
        </a:p>
      </dsp:txBody>
      <dsp:txXfrm rot="16200000">
        <a:off x="1674186" y="-1674186"/>
        <a:ext cx="2268252" cy="5616624"/>
      </dsp:txXfrm>
    </dsp:sp>
    <dsp:sp modelId="{4CB35FAD-7F79-472B-B38E-FA233DBEB6CE}">
      <dsp:nvSpPr>
        <dsp:cNvPr id="0" name=""/>
        <dsp:cNvSpPr/>
      </dsp:nvSpPr>
      <dsp:spPr>
        <a:xfrm>
          <a:off x="5616624" y="0"/>
          <a:ext cx="5616624" cy="3024336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8728"/>
                <a:satOff val="12317"/>
                <a:lumOff val="1549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728"/>
                <a:satOff val="12317"/>
                <a:lumOff val="1549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728"/>
                <a:satOff val="12317"/>
                <a:lumOff val="154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>
              <a:solidFill>
                <a:schemeClr val="tx1"/>
              </a:solidFill>
              <a:latin typeface="Calibri" pitchFamily="34" charset="0"/>
            </a:rPr>
            <a:t>wspomaganie rozwoju samoświadomości</a:t>
          </a:r>
        </a:p>
      </dsp:txBody>
      <dsp:txXfrm>
        <a:off x="5616624" y="0"/>
        <a:ext cx="5616624" cy="2268252"/>
      </dsp:txXfrm>
    </dsp:sp>
    <dsp:sp modelId="{4730003C-1F3C-480F-8985-7EE039F4FF77}">
      <dsp:nvSpPr>
        <dsp:cNvPr id="0" name=""/>
        <dsp:cNvSpPr/>
      </dsp:nvSpPr>
      <dsp:spPr>
        <a:xfrm rot="10800000">
          <a:off x="0" y="3024336"/>
          <a:ext cx="5616624" cy="3024336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17455"/>
                <a:satOff val="24633"/>
                <a:lumOff val="3099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455"/>
                <a:satOff val="24633"/>
                <a:lumOff val="3099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455"/>
                <a:satOff val="24633"/>
                <a:lumOff val="30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>
              <a:solidFill>
                <a:schemeClr val="tx1"/>
              </a:solidFill>
              <a:latin typeface="Calibri" pitchFamily="34" charset="0"/>
            </a:rPr>
            <a:t>zapewnienie spójnych oddziaływań wychowawczych szkoły</a:t>
          </a:r>
        </a:p>
      </dsp:txBody>
      <dsp:txXfrm rot="10800000">
        <a:off x="0" y="3780419"/>
        <a:ext cx="5616624" cy="2268252"/>
      </dsp:txXfrm>
    </dsp:sp>
    <dsp:sp modelId="{7056C5ED-B4D5-41D2-8009-297EE05F74D6}">
      <dsp:nvSpPr>
        <dsp:cNvPr id="0" name=""/>
        <dsp:cNvSpPr/>
      </dsp:nvSpPr>
      <dsp:spPr>
        <a:xfrm rot="5400000">
          <a:off x="6912768" y="1728191"/>
          <a:ext cx="3024336" cy="5616624"/>
        </a:xfrm>
        <a:prstGeom prst="round1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900" b="1" kern="1200" dirty="0">
              <a:solidFill>
                <a:srgbClr val="FFC000"/>
              </a:solidFill>
              <a:latin typeface="Calibri" pitchFamily="34" charset="0"/>
            </a:rPr>
            <a:t>przygotowanie młodych ludzi do uczestnictwa w życiu społecznym poprzez rozwój emocjonalny                      i społeczny</a:t>
          </a:r>
        </a:p>
      </dsp:txBody>
      <dsp:txXfrm rot="5400000">
        <a:off x="7290810" y="2106233"/>
        <a:ext cx="2268252" cy="5616624"/>
      </dsp:txXfrm>
    </dsp:sp>
    <dsp:sp modelId="{C73C83F8-15A2-4533-8E38-E53C82B766BD}">
      <dsp:nvSpPr>
        <dsp:cNvPr id="0" name=""/>
        <dsp:cNvSpPr/>
      </dsp:nvSpPr>
      <dsp:spPr>
        <a:xfrm>
          <a:off x="3744417" y="2268252"/>
          <a:ext cx="3744412" cy="1512168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>
              <a:solidFill>
                <a:srgbClr val="C00000"/>
              </a:solidFill>
            </a:rPr>
            <a:t>Cele programu:</a:t>
          </a:r>
        </a:p>
      </dsp:txBody>
      <dsp:txXfrm>
        <a:off x="3744417" y="2268252"/>
        <a:ext cx="3744412" cy="1512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4C9C4275-F949-43F3-A7D1-70B6FFBE11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33A96FD4-82B0-4405-A536-365BAF5062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8AE157-9760-4092-895F-B5B04E5EF5A4}" type="datetimeFigureOut">
              <a:rPr lang="pl-PL"/>
              <a:pPr>
                <a:defRPr/>
              </a:pPr>
              <a:t>10.05.2021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xmlns="" id="{492BDAA8-3D6A-4038-91DA-C0E9CB1383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xmlns="" id="{C544324D-EE7C-48A0-90C6-2A58306C2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EB9B459-08E8-43AE-AA1C-33706CEEB9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CC8992D-3DD5-4FB5-884D-2E5E955FF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12491DB-0B1D-41E2-8D71-ED2BCB1D51C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>
            <a:extLst>
              <a:ext uri="{FF2B5EF4-FFF2-40B4-BE49-F238E27FC236}">
                <a16:creationId xmlns:a16="http://schemas.microsoft.com/office/drawing/2014/main" xmlns="" id="{02DDF882-5006-4247-9E98-CC2A0F01A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6CF707-1812-49E7-BF00-877627538A49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5587" name="Rectangle 2">
            <a:extLst>
              <a:ext uri="{FF2B5EF4-FFF2-40B4-BE49-F238E27FC236}">
                <a16:creationId xmlns:a16="http://schemas.microsoft.com/office/drawing/2014/main" xmlns="" id="{1BCF1800-31B8-4EFE-99C6-83A0DA86C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5588" name="Rectangle 3">
            <a:extLst>
              <a:ext uri="{FF2B5EF4-FFF2-40B4-BE49-F238E27FC236}">
                <a16:creationId xmlns:a16="http://schemas.microsoft.com/office/drawing/2014/main" xmlns="" id="{2AB7CCBE-8E12-441E-94AA-7035596CA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>
            <a:extLst>
              <a:ext uri="{FF2B5EF4-FFF2-40B4-BE49-F238E27FC236}">
                <a16:creationId xmlns:a16="http://schemas.microsoft.com/office/drawing/2014/main" xmlns="" id="{A36F4405-D36A-45BF-B6C1-98084CC84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D1FF5C-7AE2-4078-89B9-CAFE7E3DC1BE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6307" name="Rectangle 2">
            <a:extLst>
              <a:ext uri="{FF2B5EF4-FFF2-40B4-BE49-F238E27FC236}">
                <a16:creationId xmlns:a16="http://schemas.microsoft.com/office/drawing/2014/main" xmlns="" id="{FEB3289B-A0D7-4FC1-907B-0E905C014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6308" name="Rectangle 3">
            <a:extLst>
              <a:ext uri="{FF2B5EF4-FFF2-40B4-BE49-F238E27FC236}">
                <a16:creationId xmlns:a16="http://schemas.microsoft.com/office/drawing/2014/main" xmlns="" id="{90400D31-A711-4E01-92CF-8D7D60C8F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>
            <a:extLst>
              <a:ext uri="{FF2B5EF4-FFF2-40B4-BE49-F238E27FC236}">
                <a16:creationId xmlns:a16="http://schemas.microsoft.com/office/drawing/2014/main" xmlns="" id="{E5BFEE47-743F-41DC-AB29-FDB6BD2DF3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CA2134-2C9A-4810-9EAE-C672D120C0A2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4499" name="Rectangle 2">
            <a:extLst>
              <a:ext uri="{FF2B5EF4-FFF2-40B4-BE49-F238E27FC236}">
                <a16:creationId xmlns:a16="http://schemas.microsoft.com/office/drawing/2014/main" xmlns="" id="{E94EC4AB-0587-48A8-9337-9DED059A82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4500" name="Rectangle 3">
            <a:extLst>
              <a:ext uri="{FF2B5EF4-FFF2-40B4-BE49-F238E27FC236}">
                <a16:creationId xmlns:a16="http://schemas.microsoft.com/office/drawing/2014/main" xmlns="" id="{0D7AF910-F2A5-48C2-BB38-77DA95535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>
            <a:extLst>
              <a:ext uri="{FF2B5EF4-FFF2-40B4-BE49-F238E27FC236}">
                <a16:creationId xmlns:a16="http://schemas.microsoft.com/office/drawing/2014/main" xmlns="" id="{49DD84CA-29F6-47CF-8701-D2260D4266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23A13A-2B56-4E2C-ADB8-C648945E9BC4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8595" name="Rectangle 2">
            <a:extLst>
              <a:ext uri="{FF2B5EF4-FFF2-40B4-BE49-F238E27FC236}">
                <a16:creationId xmlns:a16="http://schemas.microsoft.com/office/drawing/2014/main" xmlns="" id="{470A894C-5A07-4505-ADF9-BD20C3FC9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8596" name="Rectangle 3">
            <a:extLst>
              <a:ext uri="{FF2B5EF4-FFF2-40B4-BE49-F238E27FC236}">
                <a16:creationId xmlns:a16="http://schemas.microsoft.com/office/drawing/2014/main" xmlns="" id="{D4622C9F-4752-4A7C-A6C5-DAA7FBB77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xmlns="" id="{47E1C481-59BB-4B46-8358-5D30E5E882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xmlns="" id="{1B3DA13D-78EE-4721-98FF-8BEA8912A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>
            <a:extLst>
              <a:ext uri="{FF2B5EF4-FFF2-40B4-BE49-F238E27FC236}">
                <a16:creationId xmlns:a16="http://schemas.microsoft.com/office/drawing/2014/main" xmlns="" id="{E9F37327-1490-4069-96A3-D687A55B4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558524-8037-49D4-8AFC-B50F7810BE51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787" name="Rectangle 2">
            <a:extLst>
              <a:ext uri="{FF2B5EF4-FFF2-40B4-BE49-F238E27FC236}">
                <a16:creationId xmlns:a16="http://schemas.microsoft.com/office/drawing/2014/main" xmlns="" id="{97D43F13-A98E-4276-855F-99EAD3653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6788" name="Rectangle 3">
            <a:extLst>
              <a:ext uri="{FF2B5EF4-FFF2-40B4-BE49-F238E27FC236}">
                <a16:creationId xmlns:a16="http://schemas.microsoft.com/office/drawing/2014/main" xmlns="" id="{6580B94A-DE0C-44C2-959F-882017BC9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>
            <a:extLst>
              <a:ext uri="{FF2B5EF4-FFF2-40B4-BE49-F238E27FC236}">
                <a16:creationId xmlns:a16="http://schemas.microsoft.com/office/drawing/2014/main" xmlns="" id="{5DB16C86-8026-4B29-A036-6870AC6C4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7CCE77-615A-4C07-BF74-A0A963EB462A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9859" name="Rectangle 7">
            <a:extLst>
              <a:ext uri="{FF2B5EF4-FFF2-40B4-BE49-F238E27FC236}">
                <a16:creationId xmlns:a16="http://schemas.microsoft.com/office/drawing/2014/main" xmlns="" id="{9098669F-5D7B-4D98-B1DF-537958D2474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AFB723-0248-4390-B2AB-6AAF86993BB0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9860" name="Rectangle 2">
            <a:extLst>
              <a:ext uri="{FF2B5EF4-FFF2-40B4-BE49-F238E27FC236}">
                <a16:creationId xmlns:a16="http://schemas.microsoft.com/office/drawing/2014/main" xmlns="" id="{9E03E9B6-09D4-45DC-9C2C-69E2960B7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9861" name="Rectangle 3">
            <a:extLst>
              <a:ext uri="{FF2B5EF4-FFF2-40B4-BE49-F238E27FC236}">
                <a16:creationId xmlns:a16="http://schemas.microsoft.com/office/drawing/2014/main" xmlns="" id="{BCC6C846-7517-4ABA-8306-1AF7CEFDF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>
            <a:extLst>
              <a:ext uri="{FF2B5EF4-FFF2-40B4-BE49-F238E27FC236}">
                <a16:creationId xmlns:a16="http://schemas.microsoft.com/office/drawing/2014/main" xmlns="" id="{FDFE270C-AF6B-4EF2-BA1C-5AA2AEC2E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6F7325-17F5-4E03-9172-DC904FE32CBD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1907" name="Rectangle 7">
            <a:extLst>
              <a:ext uri="{FF2B5EF4-FFF2-40B4-BE49-F238E27FC236}">
                <a16:creationId xmlns:a16="http://schemas.microsoft.com/office/drawing/2014/main" xmlns="" id="{DB58D99D-3C79-4301-BA3D-C4349E068FA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052809-E3BE-4B63-B64B-3EB7765DF904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1908" name="Rectangle 2">
            <a:extLst>
              <a:ext uri="{FF2B5EF4-FFF2-40B4-BE49-F238E27FC236}">
                <a16:creationId xmlns:a16="http://schemas.microsoft.com/office/drawing/2014/main" xmlns="" id="{A3627682-5212-4CFB-90FC-2D89FABDC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1909" name="Rectangle 3">
            <a:extLst>
              <a:ext uri="{FF2B5EF4-FFF2-40B4-BE49-F238E27FC236}">
                <a16:creationId xmlns:a16="http://schemas.microsoft.com/office/drawing/2014/main" xmlns="" id="{0A529296-DC8E-4DFC-AB9B-F156731CF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>
            <a:extLst>
              <a:ext uri="{FF2B5EF4-FFF2-40B4-BE49-F238E27FC236}">
                <a16:creationId xmlns:a16="http://schemas.microsoft.com/office/drawing/2014/main" xmlns="" id="{00001A66-01D7-436A-9862-89AA36DCC4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64292B-1D76-4478-B90F-DBD674C5CD11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2387" name="Rectangle 2">
            <a:extLst>
              <a:ext uri="{FF2B5EF4-FFF2-40B4-BE49-F238E27FC236}">
                <a16:creationId xmlns:a16="http://schemas.microsoft.com/office/drawing/2014/main" xmlns="" id="{B65E828B-129E-49A6-92FB-A8274B30D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263" y="746125"/>
            <a:ext cx="662463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2388" name="Rectangle 3">
            <a:extLst>
              <a:ext uri="{FF2B5EF4-FFF2-40B4-BE49-F238E27FC236}">
                <a16:creationId xmlns:a16="http://schemas.microsoft.com/office/drawing/2014/main" xmlns="" id="{29D83D22-19BA-4931-87DE-85D3DDF81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>
            <a:extLst>
              <a:ext uri="{FF2B5EF4-FFF2-40B4-BE49-F238E27FC236}">
                <a16:creationId xmlns:a16="http://schemas.microsoft.com/office/drawing/2014/main" xmlns="" id="{7D328457-FAC3-4718-B2F2-64F8E3977F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675BB9-DE9A-4A53-ACF9-811E60B36582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1731" name="Rectangle 2">
            <a:extLst>
              <a:ext uri="{FF2B5EF4-FFF2-40B4-BE49-F238E27FC236}">
                <a16:creationId xmlns:a16="http://schemas.microsoft.com/office/drawing/2014/main" xmlns="" id="{ECEA4DEC-DAC5-436A-8365-B49F8A0C1D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1732" name="Rectangle 3">
            <a:extLst>
              <a:ext uri="{FF2B5EF4-FFF2-40B4-BE49-F238E27FC236}">
                <a16:creationId xmlns:a16="http://schemas.microsoft.com/office/drawing/2014/main" xmlns="" id="{65E7F1C4-EEDF-4123-ACBF-1CEF0DD1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>
            <a:extLst>
              <a:ext uri="{FF2B5EF4-FFF2-40B4-BE49-F238E27FC236}">
                <a16:creationId xmlns:a16="http://schemas.microsoft.com/office/drawing/2014/main" xmlns="" id="{586E3976-07AE-4ED5-9DF6-F9BF09F33D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72D1D9-7162-4712-B131-A9DDB71CF872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851" name="Rectangle 2">
            <a:extLst>
              <a:ext uri="{FF2B5EF4-FFF2-40B4-BE49-F238E27FC236}">
                <a16:creationId xmlns:a16="http://schemas.microsoft.com/office/drawing/2014/main" xmlns="" id="{E0633C74-7C49-4463-BC50-9045F0F8E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6852" name="Rectangle 3">
            <a:extLst>
              <a:ext uri="{FF2B5EF4-FFF2-40B4-BE49-F238E27FC236}">
                <a16:creationId xmlns:a16="http://schemas.microsoft.com/office/drawing/2014/main" xmlns="" id="{4D05D51C-D208-45F7-8B7C-BE1FD0C77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>
            <a:extLst>
              <a:ext uri="{FF2B5EF4-FFF2-40B4-BE49-F238E27FC236}">
                <a16:creationId xmlns:a16="http://schemas.microsoft.com/office/drawing/2014/main" xmlns="" id="{CA2690DB-58BC-422E-89ED-AB8DDD1D2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F44952-B794-4683-9FF9-4EF7E4BBCBB0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23" name="Rectangle 2">
            <a:extLst>
              <a:ext uri="{FF2B5EF4-FFF2-40B4-BE49-F238E27FC236}">
                <a16:creationId xmlns:a16="http://schemas.microsoft.com/office/drawing/2014/main" xmlns="" id="{1A94F697-A523-4E11-B25C-7ACC05801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9924" name="Rectangle 3">
            <a:extLst>
              <a:ext uri="{FF2B5EF4-FFF2-40B4-BE49-F238E27FC236}">
                <a16:creationId xmlns:a16="http://schemas.microsoft.com/office/drawing/2014/main" xmlns="" id="{3C478B36-60F2-4663-824A-B87B1278A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>
            <a:extLst>
              <a:ext uri="{FF2B5EF4-FFF2-40B4-BE49-F238E27FC236}">
                <a16:creationId xmlns:a16="http://schemas.microsoft.com/office/drawing/2014/main" xmlns="" id="{3686B22F-48AD-4EC7-80A5-6F042C581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86642F-168F-4DCE-8D1F-3CCD2A300B47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971" name="Rectangle 2">
            <a:extLst>
              <a:ext uri="{FF2B5EF4-FFF2-40B4-BE49-F238E27FC236}">
                <a16:creationId xmlns:a16="http://schemas.microsoft.com/office/drawing/2014/main" xmlns="" id="{843913FF-A82A-4E27-852A-A082FF5E3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1972" name="Rectangle 3">
            <a:extLst>
              <a:ext uri="{FF2B5EF4-FFF2-40B4-BE49-F238E27FC236}">
                <a16:creationId xmlns:a16="http://schemas.microsoft.com/office/drawing/2014/main" xmlns="" id="{22917496-2F68-4A3A-83EA-DA7DB6D0A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>
            <a:extLst>
              <a:ext uri="{FF2B5EF4-FFF2-40B4-BE49-F238E27FC236}">
                <a16:creationId xmlns:a16="http://schemas.microsoft.com/office/drawing/2014/main" xmlns="" id="{948A6A0A-289C-4E78-8804-D9F22963C0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AC2054-E577-458B-8D38-DEA0413B7F24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19" name="Rectangle 2">
            <a:extLst>
              <a:ext uri="{FF2B5EF4-FFF2-40B4-BE49-F238E27FC236}">
                <a16:creationId xmlns:a16="http://schemas.microsoft.com/office/drawing/2014/main" xmlns="" id="{FC1FDFE7-04F0-40A1-A093-4FAB50D6D4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4020" name="Rectangle 3">
            <a:extLst>
              <a:ext uri="{FF2B5EF4-FFF2-40B4-BE49-F238E27FC236}">
                <a16:creationId xmlns:a16="http://schemas.microsoft.com/office/drawing/2014/main" xmlns="" id="{DB0EBE97-FBE3-4ED4-B793-245997BB0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>
            <a:extLst>
              <a:ext uri="{FF2B5EF4-FFF2-40B4-BE49-F238E27FC236}">
                <a16:creationId xmlns:a16="http://schemas.microsoft.com/office/drawing/2014/main" xmlns="" id="{C9D77066-56C8-4CC5-B00F-AB5A54081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0134C-2BB2-44A2-8F7C-00DF45EA0F45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Rectangle 2">
            <a:extLst>
              <a:ext uri="{FF2B5EF4-FFF2-40B4-BE49-F238E27FC236}">
                <a16:creationId xmlns:a16="http://schemas.microsoft.com/office/drawing/2014/main" xmlns="" id="{E5E7A8FE-2012-4896-B723-40BA86C0B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8116" name="Rectangle 3">
            <a:extLst>
              <a:ext uri="{FF2B5EF4-FFF2-40B4-BE49-F238E27FC236}">
                <a16:creationId xmlns:a16="http://schemas.microsoft.com/office/drawing/2014/main" xmlns="" id="{1181756E-035F-4FF6-93BA-33980FE9B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>
            <a:extLst>
              <a:ext uri="{FF2B5EF4-FFF2-40B4-BE49-F238E27FC236}">
                <a16:creationId xmlns:a16="http://schemas.microsoft.com/office/drawing/2014/main" xmlns="" id="{E67F726B-4B33-4F35-A9D2-136C977CE0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3E055C-208C-4ECB-AC76-3EA89D07B19C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0163" name="Rectangle 2">
            <a:extLst>
              <a:ext uri="{FF2B5EF4-FFF2-40B4-BE49-F238E27FC236}">
                <a16:creationId xmlns:a16="http://schemas.microsoft.com/office/drawing/2014/main" xmlns="" id="{05F013A4-F345-4BB3-B356-76C2D09D3C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0164" name="Rectangle 3">
            <a:extLst>
              <a:ext uri="{FF2B5EF4-FFF2-40B4-BE49-F238E27FC236}">
                <a16:creationId xmlns:a16="http://schemas.microsoft.com/office/drawing/2014/main" xmlns="" id="{8A4EA152-2135-4028-8EEB-5B715ED41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>
            <a:extLst>
              <a:ext uri="{FF2B5EF4-FFF2-40B4-BE49-F238E27FC236}">
                <a16:creationId xmlns:a16="http://schemas.microsoft.com/office/drawing/2014/main" xmlns="" id="{8B601BB7-01B9-424B-BA6B-2C7FEA22B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D0E419-F8F3-4785-A70F-EE3706E841AE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4259" name="Rectangle 2">
            <a:extLst>
              <a:ext uri="{FF2B5EF4-FFF2-40B4-BE49-F238E27FC236}">
                <a16:creationId xmlns:a16="http://schemas.microsoft.com/office/drawing/2014/main" xmlns="" id="{9880AA6E-1FF4-4D69-B347-6A193B239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4260" name="Rectangle 3">
            <a:extLst>
              <a:ext uri="{FF2B5EF4-FFF2-40B4-BE49-F238E27FC236}">
                <a16:creationId xmlns:a16="http://schemas.microsoft.com/office/drawing/2014/main" xmlns="" id="{D40957C2-B86D-4062-9E6E-EE57611BF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6222262-EEEF-4853-8B1A-1DC6291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98D2-5DE4-4204-B395-84E49899D1DA}" type="datetimeFigureOut">
              <a:rPr lang="pl-PL"/>
              <a:pPr>
                <a:defRPr/>
              </a:pPr>
              <a:t>10.05.2021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6C036FA-2026-4CBA-AB69-C9BDDB92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79090B1-3032-436C-83C6-50207FA9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D2315-FD08-43C6-BB33-AC467A06641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2686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E461BD5-A241-46D9-AAD8-04F07176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F306-B629-428F-A160-19C2C76D5E1B}" type="datetimeFigureOut">
              <a:rPr lang="pl-PL"/>
              <a:pPr>
                <a:defRPr/>
              </a:pPr>
              <a:t>10.05.2021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92261D8-7E88-4291-A9D9-A31C5822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9198BCF-85F6-4842-9D81-F2F82A8D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114A7-0E87-4138-8719-3DE1985E32D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98862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C3BC8A1-7FFE-46AE-BB2D-A0683671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BA9F-6D8C-4286-8036-67ED52D8CBB0}" type="datetimeFigureOut">
              <a:rPr lang="pl-PL"/>
              <a:pPr>
                <a:defRPr/>
              </a:pPr>
              <a:t>10.05.2021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CD01923-9299-4641-80C8-2F5FF151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A22A233-3953-487F-8334-5C29DFBE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CA27B-75FA-497D-A6F3-3C3172EEEC6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2350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148C01C-D381-466E-8C5F-B38596F8C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FE01E8E-6615-4963-ABE0-00BC00CBD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17AB433-C361-4A5E-B18D-BC84F2263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7E7EE-AA2E-44BA-87CD-A166A52B8C1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010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944375-F33E-4E89-A712-FCA6D7C4D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25B9242-3FFA-4C0E-B6A4-6F40E75BE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3096F42-ACDC-493A-8DFF-49FF85AA0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8FE6D-0242-46DB-8949-4CDE0FD662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968577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0B9D7A-32A3-4A1E-9193-7ABCE487E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F4B3204-5181-4A75-913A-CA3A578E8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A91283C-2A7B-4B07-8DFF-30CB15EEF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44456-2346-4ECA-8896-D7D254938E3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08089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D097B3-0F2A-45D3-93FD-2ECDC538B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D79CD9-5A7A-4A06-BF88-9D0BE42A8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6EEF9E-019F-4091-B854-46DB55192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474D7-8DF8-4FD7-9389-C1E17D485FB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995131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56C4418-B741-4E81-96F9-73D0B4CBF3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C87DA54-5AF6-4D16-B2A7-06F0FC8EF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71C3739-9F77-408B-AF95-68C799CEA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78B12-70D9-492B-8A8A-29C81E56BF8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697472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CE2EA15-A1DA-4203-BA76-451528537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9370914-0629-4E05-AB4E-1657FAC15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330A24C-E931-4807-8A70-E9CCBBA8E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6307A-F75E-46C9-8403-95B23E7BE09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09393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96D8158-64BF-4C32-8270-66D7A4576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6DA6732-CD09-4C82-9D99-E447FBEC4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C40D8DB-7A48-43EC-B273-98BF8E6E7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013FD-01BD-44A5-B634-D18F18A3CE3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6214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865583-E8B9-46BA-93B2-10D09C52A2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927F6F-D642-4A0C-A6A4-34E801248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A72FA4-2B19-4275-8BDD-B54188630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4ABD9-05BC-4F8F-B501-A1563EB1EBD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22934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FE625DA-C5FA-4C91-937B-79BA2B285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C899-F844-4C86-87A5-7839FAF1D920}" type="datetimeFigureOut">
              <a:rPr lang="pl-PL"/>
              <a:pPr>
                <a:defRPr/>
              </a:pPr>
              <a:t>10.05.2021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005170E-CFEC-41F4-8026-C12AFAA4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0C51831-868A-4309-99ED-48D387DE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A6066-230A-4396-A8C8-9AC5C27602C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889042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E822BF-16CA-4389-B664-28018F040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B6F72E-6406-4B23-BB43-D191C517F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8624656-6F9C-4368-8C0C-3C93DCB875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6D5FA-248C-4794-971D-17D26129706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288810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2C1F6AB-2C6C-4A5F-8835-D0DDEE938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ECA56A-FC74-416A-9036-FB202F861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891D41A-34E5-490E-A055-C6674230D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08E2A-D06F-42F8-824B-63DC1198CBE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72065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088E6FF-3514-41AB-BD4E-080D31223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BF174A4-A748-462B-A5FE-104907DB0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7950B1-A852-4629-BCD3-68BBAF990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F2DD5-65A6-4918-92E8-405F957A1E5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306725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2B9BAAC-98AE-47F0-B78F-0425E8DC7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797E89C-19F8-4DA1-B938-D5D0A147A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AE8C54-85B9-4521-8C87-E38664088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37351-F9F1-4CC7-9105-414869A0ACC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801792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16CD5A3-3910-4464-BDC6-D7F38956D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D71A2F0-1DF6-427B-8FC2-D836CCFDB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B032B9A-4718-4FA5-85F3-52AD5569F1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21B0E-7E0F-4CE2-B745-DB2874AA18A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438477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8BF2B84-952B-409D-8168-DA2654920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287E3E2-0FF0-44DA-9B65-C4E30E235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A56B02E-C789-43A8-8E4A-00540C5EB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BD3A9-F41B-4B50-BBF4-27F852ED984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756555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971330-802C-4BDB-B45F-E5D9C7C1A7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956F1B-C29E-4BD8-899C-9F27148EAE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6F373C-54C5-4C58-8E8C-3A64E62B2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F72FB-22D5-4828-BF34-35893C248C8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414316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4E37F2C-4C9B-40C7-8479-BF43BB673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0535E5E-21E0-4D82-A5F1-A53B33DEB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1762B11-00B0-466B-8784-7E9BCE34A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3A993-3DC5-42B7-9C32-A0736EBE751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66979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8D88CBA-F5CD-4DC4-85E0-D4D2298BF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46EEA17-75B7-4368-8222-A7E3E2BE0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544A84F-1600-4EC9-9310-9823844B4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3621-AEC1-443B-9656-B8664DB216A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839599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603F6B6-52A7-411C-8ECE-235B855FE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2C7E7E0-7CBC-421D-AAC7-4EC891AE0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3A7F6A5-5C2F-42F7-8F24-BA631B7E8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7CB68-1CB3-4A22-B17F-4AAF21CEFC4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7501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D251A07-D567-490C-B044-DC633D27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E6AE-EF72-49FC-891E-8320A721D282}" type="datetimeFigureOut">
              <a:rPr lang="pl-PL"/>
              <a:pPr>
                <a:defRPr/>
              </a:pPr>
              <a:t>10.05.2021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4BB9A11-A229-4765-A476-4E52444E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A96A3DE-5E1B-4C8A-9F26-8791532B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6A00F-4D52-490E-B1B7-828FBF7B79E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69786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769CC77-5B12-4470-A1B8-0A26312B6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ABE3F60-4BCC-473E-82B4-EF7D6D8FD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A93B84-4C13-44D0-B231-1B095181B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43C54-D652-4139-85A1-284F5475664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470057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CF7923-4039-4599-B250-06E2F52CD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2D8776-230A-43AE-8BCB-7A3E38E54A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F8F302-779E-4D0B-A5FB-C56274FA2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5ED10-23EB-4481-98A5-B8D832C717F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086398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1ACE57A-E3EF-4C46-B002-E0CA3107C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A62B71-4DED-4631-B4D3-69287110E8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8A98070-8518-459E-8F81-F249863C7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8E555-CCE5-4E4D-8FE5-58A456DC37C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863819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12B31E4-BECD-41B5-B54D-1C0452993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0943FCC-7575-4B6E-AE14-BCE7D25B6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593205E-954C-4254-AEA6-1CC1A8F2E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2C12B-3C69-427A-B3D9-55B75F352E0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61425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952B43-8287-4E31-AEF1-CBD8C2357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56B0A3-4C96-420B-9F3F-A9D7B4BAF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977142D-140C-4D55-9FE5-8487B3FFE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9CC33-D3E7-4728-B4F7-83FDFC3EACE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31759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1AE0F65-2016-451F-9683-B55DBBF9C3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A35F66F-6D60-4556-A79D-04F64D5CDA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2493F26-94D0-4277-8957-B822E3942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F7F6A-0E74-454F-83E9-369E7E0091F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63209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F8497A6-021F-489D-ABA6-BAA195704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74C1660-3370-4BFE-BFB3-20267BA809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1705E31-AD02-46B2-A27C-EB53BA9C44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07AD3-FA3A-478B-A720-30AF4E821E6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65588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B177E6A-2179-4890-B9EC-AF0C556EB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76F501-096B-4E1A-B468-4E4B037C3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3A7779-0C22-4CE7-A1C1-E78451488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4DEB7-553F-4925-9171-76ADB3B937E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186646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AE4078B-485E-4130-9B37-4B8028032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AABC506-46B5-44C6-8549-FB1D168841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F9EDD50-1FC5-4F6E-80DF-960EFA0F0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48F59-2838-4F71-AEEA-EB257FBD8B5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893276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6D66B2B-1C34-47FD-90B2-1C38A54EE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6173CD8-B795-484E-A7FB-AC9A6F9B3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362EBF8-E357-466F-AEDE-76D80CFE2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A8ECC-A6B0-4849-901D-FBB88D57F89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44051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xmlns="" id="{00E2EF8F-5B65-4350-8C6D-5FBD3BDB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4C21-1842-43CC-AB1C-9E90B2AA2E5A}" type="datetimeFigureOut">
              <a:rPr lang="pl-PL"/>
              <a:pPr>
                <a:defRPr/>
              </a:pPr>
              <a:t>10.05.2021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xmlns="" id="{DCF7C08F-05D7-47EA-BC88-C581C0FF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D340D97A-1DFE-4A62-9FB8-AEAC29E4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3549F-EB38-41C0-B66E-E54DA5ED8B7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197142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39D899B-542A-4809-83B2-E03BB9DBB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09CA4A7-D1A4-463B-9EEF-B0FB1BBF6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1B89202-8924-4339-8BEB-BAAA942E6D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DB0A2-71A2-4203-B093-804175A6FB4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57468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DEC45FC-747E-4014-83DD-FFA015C44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D8D985-09AF-48A3-B7F7-EE76BA6BB5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4D8A85-BC5B-454B-BF3E-28744B55D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B5CC0-DB48-44DC-BF19-FBFBA8166ED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18439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029E320-0B67-4B6D-8D3F-AC97B7F29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92E336-A003-478E-88CD-9B8B1C0012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733A1F2-ED29-4B84-843C-39FAC2D6E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C32A-A896-4CE0-89D3-CB013FC1A81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94265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BAF2CAF-FC87-4AEE-98E6-26DE75F41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0AC8880-6412-49B1-97C8-CB64537649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0540189-F122-4DD6-AE5A-ECEDC9E01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331C3-2D60-472B-BBD5-CC269043D81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229129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3CE6D7D-28E7-474D-B0EF-15FE8A337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47DF9E7-311D-45B1-B270-6E0447824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CA2E6D3-123A-4B47-B96E-BDF57E6C7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6120C-F621-44A9-9AEC-34E523F226C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23859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E9BE792-161A-4EA8-814B-9EDA6152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3618AE0-0FFC-4A6E-B7AC-503DEA41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A4A7807-5E98-4613-9D7E-D050D437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F44C2EC-66AD-4628-B8A0-13BEAB004AE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589787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D02D03C-2CA5-40FC-912C-C14B0622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2F4C856-4581-40CF-8B9B-C5ED82F6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30A85C7-AAA0-4320-849F-38790356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55B465F-A798-4FD8-BC7C-42503211431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44158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FB1CD8D-06A3-43EF-84C7-EE7439FA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A446856-6B46-45B6-B3EF-D229518B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D5F6B51-8B71-4D6E-AF90-73359413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4B859BF2-E8A2-4F06-9422-0B8690B7472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510107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CB4A1FA-3B3A-418F-9843-8C3D8A27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337AD8C-9932-4E76-962C-99AF7BCA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24937A6-DDE1-4582-9689-959617C6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7DDCA4D1-D00C-425D-8E01-FBC19B21AC6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83322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1FB9EF55-9D23-4858-A567-AEA94034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AF91842F-B8B1-47EE-8E10-9A67BBF5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BAD9FBAD-73F4-465F-9984-8D0C5BB8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0A0C955-E554-4E66-9D65-284820D5523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4673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xmlns="" id="{BB298DAA-F79A-4910-990D-206A8507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EE15-54AA-44D6-B363-5F92C7404E86}" type="datetimeFigureOut">
              <a:rPr lang="pl-PL"/>
              <a:pPr>
                <a:defRPr/>
              </a:pPr>
              <a:t>10.05.2021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xmlns="" id="{78891DE3-0D60-4928-9F5F-A90E31A8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xmlns="" id="{2C8B8850-59C2-4083-8290-D5E0C6AE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DAC89-F22B-4A99-AF20-812881A93B8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24654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F80F3748-C989-40C2-AC8A-6737FEC8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BAA820C-EDED-446B-BC1B-AD0E43932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1C009E2-DE0B-478E-8522-2DD25E5A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7D151D5-1B4E-4DC9-9A4B-1B17BE6EB45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61745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55E7FEC5-CBCF-4D8C-8E16-B480674F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FAE58E19-A7B3-49F0-89DB-9A2F57EF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E732AA2F-0C47-44CF-83F6-64EAD83B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0905F03-B3D3-43A8-A994-0B19C08235A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561777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D609A73-19CD-4CBE-9B5E-F5022D6D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91FF451-92AF-45CD-9009-F6638699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0F3E1D6-00B9-4B96-9C4C-FD5F8CB5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0267BD9-575E-4869-BDE1-0A74E1B3D9A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19514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99D7CCF-1B24-45E0-82C9-AE21B3C7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8401FF3-39F0-487A-8946-9661042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8DC31D0-F640-4324-AC97-259B89E2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385987C-D697-4EDA-80B2-626217C282E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49602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3C8A87C-70C6-4A3F-9BE4-3827F171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94ABC4F-6ACA-4F73-8207-13B838F9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BA75FFC-A5E7-40A4-88EC-B82DA7AB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42A73DB-4E75-423F-A5ED-276F7EC1866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9036907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AD67433-5096-4A6C-BCA5-A3F136B6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2FB9E59-EEF1-4BDA-8D1A-01341ADB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6164851-242A-44D7-A9CF-62080F12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09BEED7-A697-4903-88BD-BE98F4AC238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657849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04994A0-635F-448F-AA59-FCA41D0C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A2EEDDCD-4D3D-4D50-BD01-4B80F74B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B570918A-759A-4F0C-B4C6-F8AAE0C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573C85A-0263-46A2-9BBC-F437C76F653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9604222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5FECF0F-70B6-4E3F-A42A-ACC8090D9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C55147-21CA-4FB5-95E7-C69611018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E7A5C1E-FF98-457B-815B-E149AEDC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CA1331F-55A9-455C-83B6-76CEFD0B716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529701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56AC86-D664-48B2-A9AA-F6188E2AF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34E3D55-B813-4DB8-A9A1-1420220B9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267A74-1360-4ED5-B340-1AC892FE4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CA1A60-11D4-47EF-85A8-297C7CE0258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234697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61D97C-5373-42E8-A7A9-092D36331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994C8F2-A38A-472E-A588-F7607E83B5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F4CEA44-0BF4-44CA-B6D4-12F9DFFC6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474543B-289C-4FDF-9BE9-C80A60F392A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7830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xmlns="" id="{3BFF4566-A433-4BFA-95CF-C018ACD6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EC77-FF89-4EB5-B4A1-74D2B6C888F2}" type="datetimeFigureOut">
              <a:rPr lang="pl-PL"/>
              <a:pPr>
                <a:defRPr/>
              </a:pPr>
              <a:t>10.05.2021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xmlns="" id="{E620337F-98C6-4806-B960-2EB9803B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xmlns="" id="{423504B7-6B4E-4E43-8553-1AB51CAE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1AFB3-652B-4EC0-85D5-81CE9064E39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859466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5C1D92-4E70-43AE-A937-68A2FCBECB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A6EEFC-C1E0-48A2-AD6F-6747DBBD1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0CA4C6-5D14-45C5-9F3A-FB2C0333D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3D5C627-ADF5-4BBC-8060-E9347186BE7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8803766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DC9788A-3485-47C9-98E3-B62D1CA10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31019BF-9CC3-4E90-BCC4-A28474915D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CAA4D74-D572-47D0-9811-7A56DCA1C8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2A20230-78B0-43C7-BF47-DADEA8FAD18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1746739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85D7E5B-DDF5-4D9B-B73F-DD58B2725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9195A71-7155-4433-A275-DCA56F948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BA7E4CD-DF70-4AE7-BC4C-A60A52A26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FBB14F6-5252-4328-9D5B-BA67AF45070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3625801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D7501CF-D43E-485F-81B1-4CC2720D4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B398220-3C77-4317-976A-FA4AAEA1B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AD2E54C-A965-4F2B-A23A-6842E6900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9AB4184-FA73-4111-ACD7-47ABD7E1035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770932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634804-43B4-4EC5-AD0A-5FB38DC3CA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CADDAB-15F4-421F-A815-AA94B8857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7BB9C6-02DC-4CA7-8434-6996E59AA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369A33B-80D7-4996-8DCA-E99A475475F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44457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1A9B6C8-8D37-42D1-AFA7-6E3FD1ED2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A4739A-D4BB-4FBE-9F7B-D5E35D1684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F003E8-333B-40D7-BDDD-6D74CDFA7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8E50248-6FA0-4E90-B392-B1D9FB95535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718687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A394AFA-E126-45C4-BCFC-9B434D8714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A6DDD97-58BE-4B96-BAB4-808DA01C1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5EFF34-2431-48E2-B93B-A05207575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00BA27F-EE37-4886-99AF-AB5769ED47C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601476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471A5BB-5D5A-4CF2-ABF7-445F10A53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209FD39-D85D-4522-9AD9-04A5C4ECE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F7541BE-1BDF-4569-8FEC-5B7DC0A29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869FBFE7-AF5A-4642-995C-570173C9CBA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989406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3E7330D-948B-46E7-B136-3C08D7AC0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7F0A6D5-9FFC-4455-B8B1-F2522B735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74320B7-57B4-40B6-B450-CB8071628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1CBE6F7-8F89-4170-8CB2-DB3012F438D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940628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B1EF512-39D6-4252-B96A-125FBC10F5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D9BB25A-DE24-4CFC-9DAD-6624B08DA9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1D8818-0CF0-4344-9E70-BE936441D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7F04E-D9C7-400A-A948-16447AA5532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08327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xmlns="" id="{D02150A3-7576-488E-AF44-CE8D12B1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2AD9-57BE-4D18-831D-D4FCD78397E8}" type="datetimeFigureOut">
              <a:rPr lang="pl-PL"/>
              <a:pPr>
                <a:defRPr/>
              </a:pPr>
              <a:t>10.05.2021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xmlns="" id="{D5FECCB6-1CBF-467A-8BDB-7FD4ED19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xmlns="" id="{508D735D-E739-45D1-BFFA-DCBC4EC5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0B24-A05A-4338-8C89-CC7E18BE8EE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952074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C3CFF58-1622-4741-BFAA-22F76D433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8EDA6D8-1C8A-48B7-B025-9BC43F30B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89BF5F-2452-4C23-BE77-D1E0B16C7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A5441-03BD-4F97-B7FE-51A2DD21B4C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323780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BF87999-CA9D-424F-8B3D-A9E974C43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E33BD69-6621-4D8C-A57F-14D12378E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CCBBDD2-C804-4513-8CDB-7BACD3554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FBBA3-F3C3-4D71-B05D-9176D2BE3B3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233205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7C3823-5A08-4047-9DFD-9D39692B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BD86E9-597D-4E3F-9A09-C0E09C343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60D2CD-70F7-4366-BBC1-7258F7865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44891-81F7-4EC5-8AE7-0054FF1EDE8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0114900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AFDFF93-EFF9-4894-B6B7-272E73FA0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3CFDF02-C6A6-4D21-B94D-044F3B9BE4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96BCB83-FE93-4D40-8FC6-BA57A431D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BB46F-5CA8-491F-8959-149FFE1F390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1503361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8FFE1FF-5756-4016-BF56-C9A07B2C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AC7E4CA-381F-40ED-B566-A50D13530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E945A5E-88C3-4B61-A2F5-CDC97F4E8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5A18F-4301-42CC-A9B4-C44D744F744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406392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1403737-526D-4632-99DF-89392ED175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C06E69E-AFEE-467E-B9B7-697A1C4F9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731CB89-D633-4B8E-A456-F990C1801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8480D-9096-4AFA-90D8-796603E23AA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3846792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C954B6-5AF3-4BD5-A17E-8A0B44B98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5572271-7BD1-406C-9A4E-B299C4567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E5A711-6C06-41D6-8494-1D9B64CFC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4A541-FCE1-40D7-9924-A49FD0739BB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1238985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1C1D536-AB8E-4107-B47D-98C7564A1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1C74B5-8C4A-4DF2-A2CC-2AC5BDCB7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D82DFC-64C8-493B-8A7C-0B9F3E3BC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BE437-1E6A-46D0-BF5C-08503BA2D8C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6104319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0D529E7-7BA8-46A3-89F9-DC064EE16F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6E5B66-522A-44BD-BF9C-6F2C979D3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1EC36C9-3338-45E0-890B-D877F3E59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BAF44-9EC2-493A-8553-EBC50A17E3E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2946716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DC4E6C9-5C83-413A-8265-4FD7B1EF4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BC61A1-FE9D-486B-8AB2-31090FFE2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2AE3D2A-C035-4876-BE9D-D599B8BCF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04E48-D320-4C9B-B580-1D158CB2BBA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3651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xmlns="" id="{841ABC9C-1BB4-46F5-A480-78E42A79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374C-2147-4710-A3A5-89CE11F0DE82}" type="datetimeFigureOut">
              <a:rPr lang="pl-PL"/>
              <a:pPr>
                <a:defRPr/>
              </a:pPr>
              <a:t>10.05.2021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xmlns="" id="{AB80CCAB-0090-4349-93DC-02F64DCE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362CBC97-4017-493B-84BE-3A8E2433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A93DF-F3EF-4E98-A450-D6CAC07CB07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3453656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2510A2-DF8E-4937-B2AF-A4A146A9B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D03AC35-8847-4BAD-8B6B-375A205A1F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5FA0C02-8041-4A2A-B24B-69A93E33E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03B2DCA-0A6E-40B7-A149-4D1A13A3BB9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8648493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192059-157B-409B-9B95-50501816F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3FD05A3-AAB3-4762-99D3-FEA459A91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3E5C66F-A486-4B26-87E0-637693978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4BE6F2A0-EB87-43AE-BB02-5F046138A88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557822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496925-A7B5-4AFB-98F9-2AB44D31B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7A32D99-202C-4C49-9733-93EC62FA0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CB74C27-5057-4FBB-A9EF-21DA61610B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F35D392-AF8B-4BB0-99E7-06E64C6220F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265822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2FE8C1-C765-4ED4-B083-1A22113F3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2F15A7-0AC8-4748-9A71-05B6CC3DB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40183A-2F12-4E03-BE0E-9AD922F9C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582A3F2-651E-4734-BDEB-2478C0C1128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977288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CB89200-7E63-46DA-BB3E-893BF3C14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93425E0-A169-43F2-A838-1E808EB7E7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132C52F-5A64-4C91-894B-2942788E5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CC4C613-1E12-4EA1-9D75-B2D270A0E78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9222177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5827838-D3FC-4E3A-B780-2B0830A98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6B04689-6DF8-4183-A3D8-6BA3B4878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14D8A64-3C98-4CA0-9421-623C9CD4B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A96F54D1-3DCE-419F-8A0F-185D32A0EA3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1065833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0F98CDD-F984-45CE-91B1-C8677193D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C7C82E4-1FAC-49C3-BC39-2D7C0FE75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8A9A277-687A-4382-BA82-422AE8FB9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BAEC1CE-815A-4518-AF8A-DB14436D999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9268837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C377B7-B728-4278-8D1A-6B41D80BC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5FB118-786E-4A46-9F50-D53C7243E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7F8421-0D03-4522-AB16-4EC3A6F0C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B11F31D-3BEB-4B28-8BCF-BE29243D32A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905602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0A277F-221B-42C4-AAD8-9AEAD5C36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EE680A-97B9-4B2D-AB5C-B469627854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BD6839F-8168-4808-9856-D5061BE50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C508DB4-86D4-4E2D-9B43-43FD71E0189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2214031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D218249-F07A-46BC-9731-248F224A3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ABADB29-5070-4BFB-8318-37704532E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0339C92-2AFD-4270-B21E-D1F1431D3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B13CD02-30FF-421C-A94A-CDCA43DE3B7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3022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xmlns="" id="{C69CE4D3-EDE5-42F0-A347-A0A1211A0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39BC8-20D8-4014-88A9-A12044525C16}" type="datetimeFigureOut">
              <a:rPr lang="pl-PL"/>
              <a:pPr>
                <a:defRPr/>
              </a:pPr>
              <a:t>10.05.2021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xmlns="" id="{A3D41CBB-63FA-4372-8D0C-9BF41936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0F5E1EE5-4CBE-40A0-AE46-07925C16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FDBBF-FFC6-4D6C-A10B-6244FE67E67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28272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70F7C86-A963-41B5-8D84-CB6F28FF9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CD938C3-DCFF-46C7-BBEE-ED126FCEF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A032A74-DE84-48DE-93EA-08836EB74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ED33D7F-09D9-4E5F-BD25-A628799A68B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7326148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DE83B9C-2AFB-413A-A99F-79DDF8847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1CFA74D-BC8B-4A88-8C6C-1FAFD98DE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D00A587-43A4-4765-A85E-D41C0AD5E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37487B2-CAF4-4EAA-8D24-B07ACFC1FD9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7894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DC6310AE-067C-45F0-BFA4-2CAE9C24F4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D3049D16-A4FC-42A1-A147-62A5A1515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88346D7-861F-4D59-B827-71679D0DF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5981AC-32F4-4BEA-8658-97CDFE094DEF}" type="datetimeFigureOut">
              <a:rPr lang="pl-PL"/>
              <a:pPr>
                <a:defRPr/>
              </a:pPr>
              <a:t>10.05.2021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134B0B5-D56C-4AB9-94B1-36CCF65E8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1E7E6E8-4793-4E3A-9353-D1A4F55E4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EAE3CD4-3E94-4D7F-8EC4-63443CC4B61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4" r:id="rId1"/>
    <p:sldLayoutId id="2147485855" r:id="rId2"/>
    <p:sldLayoutId id="2147485856" r:id="rId3"/>
    <p:sldLayoutId id="2147485857" r:id="rId4"/>
    <p:sldLayoutId id="2147485858" r:id="rId5"/>
    <p:sldLayoutId id="2147485859" r:id="rId6"/>
    <p:sldLayoutId id="2147485860" r:id="rId7"/>
    <p:sldLayoutId id="2147485861" r:id="rId8"/>
    <p:sldLayoutId id="2147485862" r:id="rId9"/>
    <p:sldLayoutId id="2147485863" r:id="rId10"/>
    <p:sldLayoutId id="21474858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0BFABC3F-3718-4BDB-B169-4A02AABBD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2859931A-E1C6-45DE-9040-DDCFF803A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436F4A4-7323-407F-A80D-36042BA106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012E02E-73ED-4B9E-B9F4-484851F767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EA5D300-F1F9-47E7-85A8-4B5B630175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1ADACA3E-5C6A-46E4-8822-3418B95A40B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5" r:id="rId1"/>
    <p:sldLayoutId id="2147485866" r:id="rId2"/>
    <p:sldLayoutId id="2147485867" r:id="rId3"/>
    <p:sldLayoutId id="2147485868" r:id="rId4"/>
    <p:sldLayoutId id="2147485869" r:id="rId5"/>
    <p:sldLayoutId id="2147485870" r:id="rId6"/>
    <p:sldLayoutId id="2147485871" r:id="rId7"/>
    <p:sldLayoutId id="2147485872" r:id="rId8"/>
    <p:sldLayoutId id="2147485873" r:id="rId9"/>
    <p:sldLayoutId id="2147485874" r:id="rId10"/>
    <p:sldLayoutId id="2147485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81CBB19D-9D3A-4820-B03F-2DCD39466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E1067EEA-B127-433C-8464-41CDA0C77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1AA24A3-6D9B-40A7-832D-777C9F902F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60F1F3A7-6ABA-481A-A25D-1E3963D14F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BDD68D8-C54D-45EF-814A-843EAF9DB7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0C237264-E309-4F55-9655-CD66CA7D38A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6" r:id="rId1"/>
    <p:sldLayoutId id="2147485877" r:id="rId2"/>
    <p:sldLayoutId id="2147485878" r:id="rId3"/>
    <p:sldLayoutId id="2147485879" r:id="rId4"/>
    <p:sldLayoutId id="2147485880" r:id="rId5"/>
    <p:sldLayoutId id="2147485881" r:id="rId6"/>
    <p:sldLayoutId id="2147485882" r:id="rId7"/>
    <p:sldLayoutId id="2147485883" r:id="rId8"/>
    <p:sldLayoutId id="2147485884" r:id="rId9"/>
    <p:sldLayoutId id="2147485885" r:id="rId10"/>
    <p:sldLayoutId id="2147485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E3E7B8C1-9D12-4DB2-86F7-964F51CAD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6EFA1631-A716-4774-AFBE-CCBB9F79A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CC7B4D6-5EB1-4C8A-B15C-6C8BC9A43F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57DDF54-BD24-4E0C-8AC4-86DAACF76E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0E221DB-27F5-4763-8698-1D790889F2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82CED487-9C23-44A5-9F58-FF990529A4C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7" r:id="rId1"/>
    <p:sldLayoutId id="2147485888" r:id="rId2"/>
    <p:sldLayoutId id="2147485889" r:id="rId3"/>
    <p:sldLayoutId id="2147485890" r:id="rId4"/>
    <p:sldLayoutId id="2147485891" r:id="rId5"/>
    <p:sldLayoutId id="2147485892" r:id="rId6"/>
    <p:sldLayoutId id="2147485893" r:id="rId7"/>
    <p:sldLayoutId id="2147485894" r:id="rId8"/>
    <p:sldLayoutId id="2147485895" r:id="rId9"/>
    <p:sldLayoutId id="2147485896" r:id="rId10"/>
    <p:sldLayoutId id="2147485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8FA6BA65-8D5F-4330-8B91-0F77FA214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D969F68D-6799-4F29-B19D-7200E5C52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8A76DA8-D63B-4E18-89A8-77E5B0F80D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30D7945-A9DE-4DFE-87AA-472426A627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A49612E-4B8B-42BE-B0ED-C4BF117C9B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A4E2A755-ADAD-45A8-BAE0-95C0CE4C39C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  <p:sldLayoutId id="2147485931" r:id="rId11"/>
    <p:sldLayoutId id="21474859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4FA09AAD-C8E7-4E88-AE95-51DB3D67C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2C09545F-A428-4140-9FA4-CF1B24800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15D8EBD-742D-41D9-8C66-D874873C7A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D48C689-F622-4A60-8EE4-527BB8551B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FFF73EA-5B16-4640-BE20-DF853A00E6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9FBB7A3E-120F-4212-A70C-7CD6A31BB7A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3" r:id="rId1"/>
    <p:sldLayoutId id="2147485934" r:id="rId2"/>
    <p:sldLayoutId id="2147485935" r:id="rId3"/>
    <p:sldLayoutId id="2147485936" r:id="rId4"/>
    <p:sldLayoutId id="2147485937" r:id="rId5"/>
    <p:sldLayoutId id="2147485938" r:id="rId6"/>
    <p:sldLayoutId id="2147485939" r:id="rId7"/>
    <p:sldLayoutId id="2147485940" r:id="rId8"/>
    <p:sldLayoutId id="2147485941" r:id="rId9"/>
    <p:sldLayoutId id="2147485942" r:id="rId10"/>
    <p:sldLayoutId id="2147485943" r:id="rId11"/>
    <p:sldLayoutId id="21474859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4BF9BC60-9010-4B9B-B7A4-DBC164EC9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BFF4D9D1-28B3-4B1A-9798-C392EDDE7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4231B8F-6699-41DD-952E-B5103F49E9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4692727-14A2-487C-B90E-5FF57F7669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9EC7F4E-2F18-44A1-9D11-3E165AD097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6AC4A5A8-E7F9-40BB-8BD4-2DF08AC7080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6" r:id="rId1"/>
    <p:sldLayoutId id="2147485957" r:id="rId2"/>
    <p:sldLayoutId id="2147485958" r:id="rId3"/>
    <p:sldLayoutId id="2147485959" r:id="rId4"/>
    <p:sldLayoutId id="2147485960" r:id="rId5"/>
    <p:sldLayoutId id="2147485961" r:id="rId6"/>
    <p:sldLayoutId id="2147485962" r:id="rId7"/>
    <p:sldLayoutId id="2147485963" r:id="rId8"/>
    <p:sldLayoutId id="2147485964" r:id="rId9"/>
    <p:sldLayoutId id="2147485965" r:id="rId10"/>
    <p:sldLayoutId id="2147485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A87327FD-8E60-4CFE-8C64-BC6725632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8B60B6C0-18EA-4A69-BC6D-CF5164E7E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DFF0ED1-C618-493A-9A4B-AD092394C2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6B11901E-5528-4A61-920F-8983B11168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2602E9B-2370-4CBD-8514-15D705E211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636462C8-A6FA-47C4-A613-D285F9EA8B4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7" r:id="rId1"/>
    <p:sldLayoutId id="2147485968" r:id="rId2"/>
    <p:sldLayoutId id="2147485969" r:id="rId3"/>
    <p:sldLayoutId id="2147485970" r:id="rId4"/>
    <p:sldLayoutId id="2147485971" r:id="rId5"/>
    <p:sldLayoutId id="2147485972" r:id="rId6"/>
    <p:sldLayoutId id="2147485973" r:id="rId7"/>
    <p:sldLayoutId id="2147485974" r:id="rId8"/>
    <p:sldLayoutId id="2147485975" r:id="rId9"/>
    <p:sldLayoutId id="2147485976" r:id="rId10"/>
    <p:sldLayoutId id="2147485977" r:id="rId11"/>
    <p:sldLayoutId id="21474859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nvc.org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228DEB07-14F1-4A61-B458-DC5185C7F5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7000" y="139700"/>
            <a:ext cx="11938000" cy="2425700"/>
          </a:xfrm>
          <a:solidFill>
            <a:schemeClr val="accent1">
              <a:lumMod val="40000"/>
              <a:lumOff val="60000"/>
            </a:schemeClr>
          </a:solidFill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5B7E3"/>
            </a:extrusionClr>
          </a:sp3d>
        </p:spPr>
        <p:txBody>
          <a:bodyPr>
            <a:normAutofit/>
            <a:flatTx/>
          </a:bodyPr>
          <a:lstStyle/>
          <a:p>
            <a:pPr eaLnBrk="1" hangingPunct="1">
              <a:defRPr/>
            </a:pPr>
            <a:r>
              <a:rPr lang="pl-PL" sz="7200" b="1" u="sng">
                <a:solidFill>
                  <a:srgbClr val="0000FF"/>
                </a:solidFill>
                <a:latin typeface="Aharoni"/>
                <a:ea typeface="Aharoni"/>
                <a:cs typeface="Aharoni"/>
              </a:rPr>
              <a:t>STRAŻNICY UŚMIECHU</a:t>
            </a:r>
            <a:r>
              <a:rPr lang="pl-PL" sz="7200" b="1" u="sng">
                <a:solidFill>
                  <a:srgbClr val="FFFF00"/>
                </a:solidFill>
                <a:latin typeface="Aharoni"/>
                <a:ea typeface="Aharoni"/>
                <a:cs typeface="Aharoni"/>
              </a:rPr>
              <a:t/>
            </a:r>
            <a:br>
              <a:rPr lang="pl-PL" sz="7200" b="1" u="sng">
                <a:solidFill>
                  <a:srgbClr val="FFFF00"/>
                </a:solidFill>
                <a:latin typeface="Aharoni"/>
                <a:ea typeface="Aharoni"/>
                <a:cs typeface="Aharoni"/>
              </a:rPr>
            </a:br>
            <a:r>
              <a:rPr lang="pl-PL" sz="3200" b="1" u="sng">
                <a:solidFill>
                  <a:srgbClr val="6600FF"/>
                </a:solidFill>
                <a:latin typeface="Britannic Bold"/>
                <a:ea typeface="Aharoni"/>
                <a:cs typeface="Aharoni"/>
              </a:rPr>
              <a:t>Nada Ignjatović – Savić</a:t>
            </a:r>
            <a:br>
              <a:rPr lang="pl-PL" sz="3200" b="1" u="sng">
                <a:solidFill>
                  <a:srgbClr val="6600FF"/>
                </a:solidFill>
                <a:latin typeface="Britannic Bold"/>
                <a:ea typeface="Aharoni"/>
                <a:cs typeface="Aharoni"/>
              </a:rPr>
            </a:br>
            <a:endParaRPr lang="pl-PL" sz="2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250CD6A0-B2EB-4E47-B180-B219F8C6C1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000" y="2708275"/>
            <a:ext cx="11938000" cy="4149725"/>
          </a:xfrm>
          <a:solidFill>
            <a:schemeClr val="accent4">
              <a:lumMod val="40000"/>
              <a:lumOff val="60000"/>
            </a:schemeClr>
          </a:solidFill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rtlCol="0">
            <a:norm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sz="3600" b="1" u="sng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PROGRAM PROFILAKTYCZNO -WYCHOWAWCZY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sz="2000" dirty="0">
              <a:solidFill>
                <a:srgbClr val="6600CC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FF"/>
                </a:solidFill>
              </a:rPr>
              <a:t>Podstawa teoretyczna programu – połączenie interaktywnego                                  i konstruktywistycznego podejścia do rozwoju człowieka L. </a:t>
            </a:r>
            <a:r>
              <a:rPr lang="pl-PL" sz="2800" b="1" dirty="0" err="1">
                <a:solidFill>
                  <a:srgbClr val="0000FF"/>
                </a:solidFill>
              </a:rPr>
              <a:t>Wygotskiego</a:t>
            </a:r>
            <a:r>
              <a:rPr lang="pl-PL" sz="2800" b="1" dirty="0">
                <a:solidFill>
                  <a:srgbClr val="0000FF"/>
                </a:solidFill>
              </a:rPr>
              <a:t>               z Modelem Porozumienia bez Przemocy </a:t>
            </a:r>
            <a:r>
              <a:rPr lang="pl-PL" sz="2800" b="1" dirty="0" err="1">
                <a:solidFill>
                  <a:srgbClr val="0000FF"/>
                </a:solidFill>
              </a:rPr>
              <a:t>M.B.Rosenberga</a:t>
            </a:r>
            <a:endParaRPr lang="pl-PL" sz="2800" b="1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xmlns="" id="{A533BEAB-A81E-4DBE-9B2A-F2083C991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65735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3200" dirty="0">
                <a:solidFill>
                  <a:schemeClr val="bg1"/>
                </a:solidFill>
              </a:rPr>
              <a:t>Strażnicy Uśmiechu 1 </a:t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sz="3200" dirty="0">
                <a:solidFill>
                  <a:schemeClr val="bg1"/>
                </a:solidFill>
              </a:rPr>
              <a:t>- zakres tematyczny  32 warsztatów psychoedukacyjnych skierowanych do dzieci 5-10 lat  </a:t>
            </a:r>
            <a:r>
              <a:rPr lang="pl-PL" sz="3200" u="sng" dirty="0">
                <a:solidFill>
                  <a:srgbClr val="CC3300"/>
                </a:solidFill>
              </a:rPr>
              <a:t/>
            </a:r>
            <a:br>
              <a:rPr lang="pl-PL" sz="3200" u="sng" dirty="0">
                <a:solidFill>
                  <a:srgbClr val="CC3300"/>
                </a:solidFill>
              </a:rPr>
            </a:br>
            <a:r>
              <a:rPr lang="pl-PL" sz="2400" u="sng" dirty="0">
                <a:solidFill>
                  <a:srgbClr val="CC3300"/>
                </a:solidFill>
              </a:rPr>
              <a:t/>
            </a:r>
            <a:br>
              <a:rPr lang="pl-PL" sz="2400" u="sng" dirty="0">
                <a:solidFill>
                  <a:srgbClr val="CC3300"/>
                </a:solidFill>
              </a:rPr>
            </a:br>
            <a:endParaRPr lang="pl-PL" sz="2400" u="sng" dirty="0">
              <a:solidFill>
                <a:srgbClr val="CC3300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1C3DF791-F56D-43C2-975A-6954CAA857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57350"/>
            <a:ext cx="6167438" cy="52006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pl-PL" sz="12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ZAPOZNANIE SIĘ Z PRGRAMEM i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l-PL" sz="2200" dirty="0"/>
              <a:t>     METODAMI PRACY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SAMOŚWIADOMOŚĆ (2 sesje)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PODRÓŻ W CZASIE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MOJE MIEJSCE RELAKSU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CO MNIE MARTWI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WYRAŻANIE UCZUĆ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KOMUNIKACJA UCZUĆ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SŁUCHANIE I NIESŁUCHANIE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KOMUNIKACJA I  NIEPOROZUMIENIA (2 sesje)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WSPÓŁPRACA (1 i 2)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SNY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MOJA ZŁOŚĆ (2 sesje)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OBRAŹLIWE PRZEZWISKA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pl-PL" sz="22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2200" b="1" dirty="0">
              <a:solidFill>
                <a:srgbClr val="FF0066"/>
              </a:solidFill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xmlns="" id="{25C1E94E-2EBE-448A-A949-6E35663108B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57350"/>
            <a:ext cx="5886450" cy="52101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pl-PL" sz="18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SKARŻYPYTA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KONFLIKTY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STRACH (2 sesje)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SMUTEK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MOJE PRAGNIENIA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JA i JAK MNIE WIDZĄ INNI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PRZYJAŹŃ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TAJEMNICZY PRZYJACIEL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MIŁOŚĆ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PRAWA DZIECI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WYMARZONA SZKOŁA / P-LE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MOGĘ SWOBODNIE SIĘ WYPOWIADAĆ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dirty="0"/>
              <a:t>PRZEZENTACJA EFEKTÓW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pl-PL" sz="22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pl-PL" sz="2000" b="1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sz="1600" b="1" dirty="0">
                <a:solidFill>
                  <a:srgbClr val="FF0066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1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18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xmlns="" id="{22E7E90F-3F7F-4714-9635-CF983F8EE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6383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l-PL" sz="3200" dirty="0">
                <a:solidFill>
                  <a:schemeClr val="bg1"/>
                </a:solidFill>
              </a:rPr>
              <a:t>Strażnicy Uśmiechu 2 </a:t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sz="3200" dirty="0">
                <a:solidFill>
                  <a:schemeClr val="bg1"/>
                </a:solidFill>
              </a:rPr>
              <a:t>- zakres tematyczny 32 warsztatów psychoedukacyjnych skierowanych do uczniów klas 4-8 </a:t>
            </a:r>
            <a:r>
              <a:rPr lang="pl-PL" sz="2400" dirty="0">
                <a:solidFill>
                  <a:schemeClr val="bg1"/>
                </a:solidFill>
              </a:rPr>
              <a:t/>
            </a:r>
            <a:br>
              <a:rPr lang="pl-PL" sz="2400" dirty="0">
                <a:solidFill>
                  <a:schemeClr val="bg1"/>
                </a:solidFill>
              </a:rPr>
            </a:b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B418A302-5846-44F9-B8BD-1C007CFBA2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38300"/>
            <a:ext cx="5276850" cy="5219700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endParaRPr lang="pl-PL" sz="1400" b="1" dirty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ZAPOZNANIE Z PROGRAMEM I 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000" dirty="0"/>
              <a:t>  METODAMI PRACY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POZNAJMY SIEBIE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POKOCHAJMY SIEBIE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IDEALNE MIEJSCA RELAKSU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PODRÓŻ W CZASIE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WYRAŻANIE UCZUĆ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PRZEKAZYWANIE UCZUĆ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MOJA ZŁOŚĆ ( 2 sesje)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KONFLIKTY POMIĘDZY RODZICAMI                     	A DZIEĆMI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KONSTRUKTYWNE ROZWIĄZYWANIE </a:t>
            </a:r>
            <a:br>
              <a:rPr lang="pl-PL" sz="2000" dirty="0"/>
            </a:br>
            <a:r>
              <a:rPr lang="pl-PL" sz="2000" dirty="0"/>
              <a:t>  KONFLIKTÓW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KONFLIKTY – MEDIACJE ( 2 sesje)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STRACH ( 2 sesje)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SMUTEK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pl-PL" sz="1600" b="1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000" b="1" dirty="0">
                <a:solidFill>
                  <a:srgbClr val="FF0000"/>
                </a:solidFill>
              </a:rPr>
              <a:t>                                         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5B6C9030-88E5-444E-B366-01211007346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429250" y="2111828"/>
            <a:ext cx="6915150" cy="4746171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SPOJRZENIE W PRZYSZŁOŚĆ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PRAWA MŁODYCH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MOJE OBOWIĄZKI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GDY DZIECI ŁAMIĄ PRAWA DZIECI  (2 sesje)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GDY DOROŚLI  ŁAMIĄ PRAWA DZIECI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JESTEŚMY RÓŻNI ALE MAMY TAKIE SAME PRAWA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WARTOSCI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CO MOŻEMY ZROBIĆ, GDY  NARUSZANE  SĄ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000" dirty="0"/>
              <a:t>   WARTOŚĆI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ZAZDROSC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MIŁOŚĆ 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MIŁOŚĆ I JA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WYRAŻANIE WDZIĘCZNOŚC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pl-PL" sz="2000" dirty="0"/>
              <a:t> PODSUMOWANIE - PODRÓŻ PRZEZ WARSZTATY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pl-PL" sz="1600" b="1" dirty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l-PL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16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pl-PL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xmlns="" id="{978A833D-A627-4822-AE09-8430D056A4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484313"/>
          </a:xfrm>
          <a:solidFill>
            <a:schemeClr val="accent6">
              <a:lumMod val="60000"/>
              <a:lumOff val="40000"/>
            </a:schemeClr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dirty="0">
                <a:solidFill>
                  <a:srgbClr val="FFFF00"/>
                </a:solidFill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Cele warsztatów dla nauczycieli programu „Strażnicy Uśmiechu”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xmlns="" id="{7917F8A1-A1BC-45D7-BABA-A65C98FA5EA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8275" y="1503363"/>
            <a:ext cx="12023725" cy="530225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300" b="1" dirty="0"/>
              <a:t>   </a:t>
            </a:r>
            <a:endParaRPr lang="pl-PL" sz="900" b="1" dirty="0">
              <a:solidFill>
                <a:srgbClr val="FF00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pl-PL" sz="2800" dirty="0"/>
              <a:t>Przygotowanie do prowadzenia  zajęć z dziećmi / warsztatów                              o charakterze profilaktyczno - </a:t>
            </a:r>
            <a:r>
              <a:rPr lang="pl-PL" sz="2800" dirty="0" err="1"/>
              <a:t>psychoedukacyjnym</a:t>
            </a:r>
            <a:r>
              <a:rPr lang="pl-PL" sz="2800" dirty="0"/>
              <a:t>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dirty="0"/>
              <a:t>     Po co? ...aby uruchomić rozwój inteligencji emocjonalnej u dzieci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dirty="0"/>
              <a:t>     tj. aby lepiej sobie radziły z problemami w szkole, w domu,                          	na  podwórku...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pl-PL" sz="12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dirty="0"/>
              <a:t>2. Wykształcenie u słuchaczy większej świadomości własnych potrzeb                    	i uczuć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2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dirty="0"/>
              <a:t>3. Rozwój umiejętności wychowawczych w oparciu o  pedagogikę  dialogu, 	wzajemnego szacunku i komunikacji bez  przemocy;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xmlns="" id="{6AA7C375-18DD-4664-B577-E4B765BC1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6613"/>
          </a:xfrm>
          <a:solidFill>
            <a:schemeClr val="accent6">
              <a:lumMod val="60000"/>
              <a:lumOff val="40000"/>
            </a:schemeClr>
          </a:solidFill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Cele te osiągniemy dzięki takim procesom jak…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xmlns="" id="{3739F5F5-BC46-4771-BD62-B4B682771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" y="836613"/>
            <a:ext cx="12020550" cy="6021387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samopoznanie - </a:t>
            </a:r>
            <a:r>
              <a:rPr lang="pl-PL" sz="2800" dirty="0"/>
              <a:t>będące okazją do osobistego rozwoju jednostki;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l-PL" sz="2800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wymiana opinii</a:t>
            </a:r>
            <a:r>
              <a:rPr lang="pl-PL" sz="2800" dirty="0">
                <a:solidFill>
                  <a:srgbClr val="00B050"/>
                </a:solidFill>
              </a:rPr>
              <a:t> </a:t>
            </a:r>
            <a:r>
              <a:rPr lang="pl-PL" sz="2800" dirty="0"/>
              <a:t>- zachęcenie do lepszego zrozumienia i akceptacji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l-PL" sz="2800" dirty="0"/>
              <a:t>   zarówno siebie jak i innych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l-PL" sz="28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osiągnięcie spokoju</a:t>
            </a:r>
            <a:r>
              <a:rPr lang="pl-PL" sz="2800" dirty="0">
                <a:solidFill>
                  <a:srgbClr val="00B050"/>
                </a:solidFill>
              </a:rPr>
              <a:t> </a:t>
            </a:r>
            <a:r>
              <a:rPr lang="pl-PL" sz="2800" dirty="0"/>
              <a:t>- który  opiera się na szacunku do samych siebie       i respektowaniu różnic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l-PL" sz="28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nabycie wiedzy</a:t>
            </a:r>
            <a:r>
              <a:rPr lang="pl-PL" sz="2800" dirty="0">
                <a:solidFill>
                  <a:srgbClr val="00B050"/>
                </a:solidFill>
              </a:rPr>
              <a:t>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l-PL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stworzenie okazji do refleksji  - </a:t>
            </a:r>
            <a:r>
              <a:rPr lang="pl-PL" sz="2800" dirty="0"/>
              <a:t>na temat swojej praktyki pedagogicznej, roli wychowawcy i sposobów budowania relacji z uczniami;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l-PL" sz="2800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l-PL" sz="2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l-PL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l-PL" sz="2400" dirty="0"/>
          </a:p>
        </p:txBody>
      </p:sp>
      <p:sp>
        <p:nvSpPr>
          <p:cNvPr id="205828" name="Rectangle 4">
            <a:extLst>
              <a:ext uri="{FF2B5EF4-FFF2-40B4-BE49-F238E27FC236}">
                <a16:creationId xmlns:a16="http://schemas.microsoft.com/office/drawing/2014/main" xmlns="" id="{5859A126-C003-464A-B004-F7AA7F32F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260350"/>
            <a:ext cx="71438" cy="7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l-PL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xmlns="" id="{74938F3E-1FB5-40B9-B706-8DD18E9E6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859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Zajęcia (w formie </a:t>
            </a: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zabaw i ćwiczeń) </a:t>
            </a: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są okazją do wymiany opinii i doświadczeń   </a:t>
            </a:r>
            <a:endParaRPr lang="pl-PL" sz="3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xmlns="" id="{984AD127-C441-4E6B-9A42-FCC4BF3C7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52400" y="1257300"/>
            <a:ext cx="12344400" cy="56007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pl-PL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Wymiana</a:t>
            </a:r>
            <a:r>
              <a:rPr lang="pl-PL" u="sng" dirty="0"/>
              <a:t> zdań następuje  po kolei, w kręgu.</a:t>
            </a:r>
            <a:r>
              <a:rPr lang="pl-PL" dirty="0"/>
              <a:t>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pl-PL" dirty="0"/>
          </a:p>
          <a:p>
            <a:pPr eaLnBrk="1" hangingPunct="1">
              <a:lnSpc>
                <a:spcPct val="80000"/>
              </a:lnSpc>
              <a:defRPr/>
            </a:pPr>
            <a:r>
              <a:rPr lang="pl-P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Krąg jest najbardziej demokratyczną figurą i demokratycznym sposobem rozlokowania ludzi.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Każda osoba rozporządza tą samą przestrzenią, nikt nie znajduje się na pozycji dominującej.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Układ kręgu ułatwia wypowiadanie się i daje swobodę. Wszyscy są uczestnikami, a to znaczy, </a:t>
            </a:r>
            <a:r>
              <a:rPr lang="pl-P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że prowadzący również.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Krąg, ma magiczną moc - połączenia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l-PL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6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xmlns="" id="{1F33E829-6850-4F50-BA27-C70457795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6613"/>
          </a:xfrm>
        </p:spPr>
        <p:txBody>
          <a:bodyPr/>
          <a:lstStyle/>
          <a:p>
            <a:pPr eaLnBrk="1" hangingPunct="1"/>
            <a:r>
              <a:rPr lang="pl-PL" altLang="pl-PL" sz="4000" u="sng" dirty="0">
                <a:solidFill>
                  <a:schemeClr val="bg1"/>
                </a:solidFill>
              </a:rPr>
              <a:t>Nasze zasady:  </a:t>
            </a:r>
            <a:endParaRPr lang="pl-PL" altLang="pl-PL" sz="4000" dirty="0">
              <a:solidFill>
                <a:schemeClr val="bg1"/>
              </a:solidFill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xmlns="" id="{7B6126C6-2DE8-4A1C-8B08-6A7479955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12192000" cy="60928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Każdy włącza się </a:t>
            </a:r>
            <a:r>
              <a:rPr lang="pl-P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zajęć</a:t>
            </a:r>
            <a:endParaRPr lang="pl-P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Śledzi wypowiedzi innych i stąd także czerpie wiedzę                         o sobie…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Jeśli ktoś nie chce brać udziału w jakimś ćwiczeniu – mówi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„dalej”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Każdy wnosi do zajęć coś osobistego, na tyle na ile ma na to ochotę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961DD3FD-5FE0-4BB6-8E33-E9B429EAA9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70021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l-PL" sz="2400" b="1" dirty="0">
                <a:solidFill>
                  <a:srgbClr val="CC3300"/>
                </a:solidFill>
                <a:latin typeface="Times New Roman" pitchFamily="18" charset="0"/>
              </a:rPr>
              <a:t>                </a:t>
            </a:r>
            <a:br>
              <a:rPr lang="pl-PL" sz="24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pl-PL" sz="2400" b="1" dirty="0">
                <a:solidFill>
                  <a:srgbClr val="CC3300"/>
                </a:solidFill>
                <a:latin typeface="Times New Roman" pitchFamily="18" charset="0"/>
              </a:rPr>
              <a:t>                           </a:t>
            </a:r>
            <a:br>
              <a:rPr lang="pl-PL" sz="24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pl-PL" sz="2400" b="1" dirty="0">
                <a:solidFill>
                  <a:srgbClr val="CC3300"/>
                </a:solidFill>
                <a:latin typeface="Times New Roman" pitchFamily="18" charset="0"/>
              </a:rPr>
              <a:t>      </a:t>
            </a:r>
            <a:r>
              <a:rPr lang="pl-PL" sz="2800" b="1" dirty="0">
                <a:solidFill>
                  <a:srgbClr val="EF1F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</a:t>
            </a: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ajęcia prowadzone w atmosferze zabawy             </a:t>
            </a:r>
            <a:r>
              <a:rPr lang="pl-PL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pomagają dzieciom:</a:t>
            </a: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BD99AF7B-5281-4230-91CB-51C5348B1F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700213"/>
            <a:ext cx="12192000" cy="5157787"/>
          </a:xfrm>
          <a:solidFill>
            <a:schemeClr val="bg1">
              <a:alpha val="65000"/>
            </a:schemeClr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pl-PL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/>
              <a:t>- osiągnąć emocjonalną stabilizację,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pl-PL" sz="2800" dirty="0"/>
              <a:t> - rozwijać zdolności przezwyciężania trudnych stanów emocjonalnych,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pl-PL" sz="2800" dirty="0"/>
              <a:t> - wyrażać własne zdanie,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pl-PL" sz="2800" dirty="0"/>
              <a:t> - dowiedzieć się czegoś nowego o sobie,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pl-PL" sz="2800" dirty="0"/>
              <a:t> - doskonalić umiejętności porozumiewania się z ludźmi,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pl-PL" sz="2800" dirty="0"/>
              <a:t> - budować zaufanie w stosunku do siebie i innych,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pl-PL" sz="2800" dirty="0"/>
              <a:t> - rozwijać poczucie własnej wartości,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pl-PL" sz="2800" dirty="0"/>
              <a:t>- nauczyć się lepiej rozumieć i szanować siebie i innych.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pl-PL" sz="26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2600" dirty="0">
                <a:solidFill>
                  <a:srgbClr val="FF0000"/>
                </a:solidFill>
              </a:rPr>
              <a:t>   Program SU rozwija </a:t>
            </a:r>
            <a:r>
              <a:rPr lang="pl-PL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inteligencję emocjonalną</a:t>
            </a:r>
            <a:r>
              <a:rPr lang="pl-PL" sz="2600" dirty="0">
                <a:solidFill>
                  <a:srgbClr val="FF0000"/>
                </a:solidFill>
              </a:rPr>
              <a:t>, niweluje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600" dirty="0">
                <a:solidFill>
                  <a:srgbClr val="FF0000"/>
                </a:solidFill>
              </a:rPr>
              <a:t>   zachowania agresywne i przemoc w środowisku szkolnym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xmlns="" id="{0BF34913-048B-412A-924C-3915B5DFC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accent5">
              <a:lumMod val="90000"/>
            </a:schemeClr>
          </a:solidFill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pl-PL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Inteligencja Emocjonalna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xmlns="" id="{DBDFF36D-3D11-4173-873F-B18F4A6FC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Obraz 1" descr="Obraz zawierający woda, zewnętrzne, trawa, jezioro&#10;&#10;Opis wygenerowany automatycznie">
            <a:extLst>
              <a:ext uri="{FF2B5EF4-FFF2-40B4-BE49-F238E27FC236}">
                <a16:creationId xmlns:a16="http://schemas.microsoft.com/office/drawing/2014/main" xmlns="" id="{DC85165A-3A9B-4570-999C-F127511FF4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4845" r="1" b="30694"/>
          <a:stretch/>
        </p:blipFill>
        <p:spPr>
          <a:xfrm>
            <a:off x="609600" y="2174875"/>
            <a:ext cx="5386917" cy="3951288"/>
          </a:xfrm>
          <a:prstGeom prst="rect">
            <a:avLst/>
          </a:prstGeom>
          <a:noFill/>
        </p:spPr>
      </p:pic>
      <p:sp>
        <p:nvSpPr>
          <p:cNvPr id="74" name="Text Placeholder 4">
            <a:extLst>
              <a:ext uri="{FF2B5EF4-FFF2-40B4-BE49-F238E27FC236}">
                <a16:creationId xmlns:a16="http://schemas.microsoft.com/office/drawing/2014/main" xmlns="" id="{C010030D-E2E4-45CB-904B-7FB476A12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xmlns="" id="{C8E8C1F2-0111-4085-A958-78DFEAB68AA4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 wrap="square" anchor="t">
            <a:normAutofit/>
          </a:bodyPr>
          <a:lstStyle/>
          <a:p>
            <a:pPr eaLnBrk="1" hangingPunct="1">
              <a:defRPr/>
            </a:pP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pl-PL" sz="2200" b="1" dirty="0"/>
              <a:t>   Jak ją rozwijać?</a:t>
            </a:r>
          </a:p>
          <a:p>
            <a:pPr eaLnBrk="1" hangingPunct="1">
              <a:defRPr/>
            </a:pPr>
            <a:r>
              <a:rPr lang="pl-PL" sz="2200" dirty="0"/>
              <a:t>Słuchać dziecko/ucznia spokojnie                   i uważnie,</a:t>
            </a:r>
          </a:p>
          <a:p>
            <a:pPr eaLnBrk="1" hangingPunct="1">
              <a:defRPr/>
            </a:pPr>
            <a:r>
              <a:rPr lang="pl-PL" sz="2200" dirty="0"/>
              <a:t>Zaakceptować jego uczucia słowami,</a:t>
            </a:r>
          </a:p>
          <a:p>
            <a:pPr eaLnBrk="1" hangingPunct="1">
              <a:defRPr/>
            </a:pPr>
            <a:r>
              <a:rPr lang="pl-PL" sz="2200" dirty="0"/>
              <a:t>Określić  swoje uczucia, mówić jak się czujemy i z jakiego  powodu</a:t>
            </a:r>
          </a:p>
          <a:p>
            <a:pPr eaLnBrk="1" hangingPunct="1">
              <a:defRPr/>
            </a:pPr>
            <a:r>
              <a:rPr lang="pl-PL" sz="2200" dirty="0"/>
              <a:t>Zauważyć potrzeby i pragnienia dziecka,</a:t>
            </a:r>
          </a:p>
          <a:p>
            <a:pPr eaLnBrk="1" hangingPunct="1">
              <a:defRPr/>
            </a:pPr>
            <a:endParaRPr lang="pl-PL" sz="2200" b="1" dirty="0"/>
          </a:p>
          <a:p>
            <a:pPr eaLnBrk="1" hangingPunct="1">
              <a:defRPr/>
            </a:pP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613F0F70-35C4-4469-85EB-2A0D575F4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268413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>
                <a:solidFill>
                  <a:srgbClr val="0000FF"/>
                </a:solidFill>
              </a:rPr>
              <a:t>Porozumienie bez Przemocy </a:t>
            </a:r>
            <a:br>
              <a:rPr lang="pl-PL" sz="4000" dirty="0">
                <a:solidFill>
                  <a:srgbClr val="0000FF"/>
                </a:solidFill>
              </a:rPr>
            </a:br>
            <a:r>
              <a:rPr lang="pl-PL" sz="4000" dirty="0">
                <a:solidFill>
                  <a:srgbClr val="0000FF"/>
                </a:solidFill>
              </a:rPr>
              <a:t>skrót- </a:t>
            </a:r>
            <a:r>
              <a:rPr lang="pl-PL" sz="4000" dirty="0" err="1">
                <a:solidFill>
                  <a:srgbClr val="0000FF"/>
                </a:solidFill>
              </a:rPr>
              <a:t>PbP</a:t>
            </a:r>
            <a:r>
              <a:rPr lang="pl-PL" sz="4000" dirty="0">
                <a:solidFill>
                  <a:srgbClr val="0000FF"/>
                </a:solidFill>
              </a:rPr>
              <a:t> (NVC)  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003D0A64-66F0-4CEA-84C8-7F3F2E17D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12058650" cy="5589587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2700" dirty="0">
                <a:solidFill>
                  <a:srgbClr val="FF0000"/>
                </a:solidFill>
              </a:rPr>
              <a:t> </a:t>
            </a:r>
            <a:r>
              <a:rPr lang="pl-PL" altLang="pl-PL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"Choć możemy nie wierzyć, że stosujemy przemoc, to nasze myśli i słowa  mogą często wywołać ból zarówno w nas jak i w innych". – </a:t>
            </a:r>
            <a:r>
              <a:rPr lang="pl-PL" altLang="pl-PL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Marshall Rosenberg</a:t>
            </a:r>
            <a:r>
              <a:rPr lang="pl-PL" altLang="pl-PL" sz="1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pl-PL" altLang="pl-PL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pl-PL" altLang="pl-PL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pl-PL" altLang="pl-PL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Porozumienie Bez Przemocy </a:t>
            </a:r>
            <a:r>
              <a:rPr lang="pl-PL" altLang="pl-PL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jest metodą komunikacji interpersonalnej pomagającą - </a:t>
            </a:r>
            <a:r>
              <a:rPr lang="pl-PL" altLang="pl-PL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nawiązać kontakt z samym sobą i  z innymi w taki sposób, żeby mogło rozkwitnąć …. wrodzone nam współodczuwanie  </a:t>
            </a:r>
          </a:p>
          <a:p>
            <a:pPr marL="0" indent="0">
              <a:buFontTx/>
              <a:buNone/>
            </a:pPr>
            <a:r>
              <a:rPr lang="pl-PL" altLang="pl-PL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Metoda ta pomaga nam zmienić swój styl wyrażania siebie i słuchania tego,   co mówią inni.                   </a:t>
            </a:r>
          </a:p>
          <a:p>
            <a:pPr marL="0" indent="0">
              <a:buFontTx/>
              <a:buNone/>
            </a:pPr>
            <a:r>
              <a:rPr lang="pl-PL" altLang="pl-PL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Zmiana następuje dzięki </a:t>
            </a:r>
            <a:r>
              <a:rPr lang="pl-PL" altLang="pl-PL" sz="2400" u="sng" dirty="0">
                <a:solidFill>
                  <a:srgbClr val="0000FF"/>
                </a:solidFill>
                <a:cs typeface="Times New Roman" panose="02020603050405020304" pitchFamily="18" charset="0"/>
              </a:rPr>
              <a:t>skupieniu uwagi na czterech obszarach</a:t>
            </a:r>
            <a:r>
              <a:rPr lang="pl-PL" altLang="pl-PL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endParaRPr lang="pl-PL" altLang="pl-PL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pl-PL" altLang="pl-PL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O (obserwacja)</a:t>
            </a:r>
            <a:r>
              <a:rPr lang="pl-PL" altLang="pl-PL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pl-PL" altLang="pl-PL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- co spostrzegamy; </a:t>
            </a:r>
            <a:endParaRPr lang="pl-PL" altLang="pl-PL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pl-PL" altLang="pl-PL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U (uczucie)</a:t>
            </a:r>
            <a:r>
              <a:rPr lang="pl-PL" altLang="pl-PL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pl-PL" altLang="pl-PL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- co czujemy; </a:t>
            </a:r>
            <a:endParaRPr lang="pl-PL" altLang="pl-PL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pl-PL" altLang="pl-PL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P (potrzeba)</a:t>
            </a:r>
            <a:r>
              <a:rPr lang="pl-PL" altLang="pl-PL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</a:t>
            </a:r>
            <a:r>
              <a:rPr lang="pl-PL" altLang="pl-PL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czego potrzebujemy oraz </a:t>
            </a:r>
            <a:endParaRPr lang="pl-PL" altLang="pl-PL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pl-PL" altLang="pl-PL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Pr (prośba)</a:t>
            </a:r>
            <a:r>
              <a:rPr lang="pl-PL" altLang="pl-PL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pl-PL" altLang="pl-PL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na kierowanych ku innym ludziom prośbach, których spełnienie może  </a:t>
            </a:r>
            <a:r>
              <a:rPr lang="pl-PL" altLang="pl-PL" sz="24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wzbogacić nasze życie</a:t>
            </a:r>
            <a:r>
              <a:rPr lang="pl-PL" altLang="pl-PL" sz="2400" dirty="0">
                <a:cs typeface="Times New Roman" panose="02020603050405020304" pitchFamily="18" charset="0"/>
              </a:rPr>
              <a:t>. </a:t>
            </a: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>
            <a:extLst>
              <a:ext uri="{FF2B5EF4-FFF2-40B4-BE49-F238E27FC236}">
                <a16:creationId xmlns:a16="http://schemas.microsoft.com/office/drawing/2014/main" xmlns="" id="{27E7F85D-C958-4221-84D2-314B21120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26841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pl-PL" sz="5400" dirty="0">
                <a:solidFill>
                  <a:srgbClr val="FF0000"/>
                </a:solidFill>
                <a:latin typeface="Comic Sans MS" pitchFamily="66" charset="0"/>
              </a:rPr>
              <a:t>Język Szakala   </a:t>
            </a:r>
            <a:br>
              <a:rPr lang="pl-PL" sz="5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pl-PL" sz="2000" dirty="0" err="1">
                <a:solidFill>
                  <a:srgbClr val="FF0000"/>
                </a:solidFill>
                <a:latin typeface="Comic Sans MS" pitchFamily="66" charset="0"/>
              </a:rPr>
              <a:t>wg.Marschalla</a:t>
            </a:r>
            <a:r>
              <a:rPr lang="pl-PL" sz="2000" dirty="0">
                <a:solidFill>
                  <a:srgbClr val="FF0000"/>
                </a:solidFill>
                <a:latin typeface="Comic Sans MS" pitchFamily="66" charset="0"/>
              </a:rPr>
              <a:t> Rosenberga</a:t>
            </a:r>
            <a:endParaRPr lang="pl-PL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1763" name="Rectangle 3">
            <a:extLst>
              <a:ext uri="{FF2B5EF4-FFF2-40B4-BE49-F238E27FC236}">
                <a16:creationId xmlns:a16="http://schemas.microsoft.com/office/drawing/2014/main" xmlns="" id="{598C41F9-E5A7-4354-9D47-DEBF3E7EE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12192000" cy="5589587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odcinający od życia</a:t>
            </a:r>
            <a:r>
              <a:rPr lang="pl-PL" sz="2400" b="1" dirty="0"/>
              <a:t>… </a:t>
            </a:r>
            <a:r>
              <a:rPr lang="pl-PL" sz="2400" dirty="0">
                <a:solidFill>
                  <a:srgbClr val="0000FF"/>
                </a:solidFill>
              </a:rPr>
              <a:t>blokuje kontakt …prowadzi do użycia agresji, jako obrony sprzeciwu, ataku, zemsty, buntu…to: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pl-PL" sz="800" b="1" dirty="0">
              <a:solidFill>
                <a:srgbClr val="0000FF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1. Ocenianie: </a:t>
            </a:r>
            <a:r>
              <a:rPr lang="pl-PL" sz="2800" dirty="0">
                <a:solidFill>
                  <a:srgbClr val="FF0000"/>
                </a:solidFill>
              </a:rPr>
              <a:t>jesteś niegrzeczny, w tej grupie są same  łobuzy,  jesteś leniwy, jesteś bałaganiarzem…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2. Krytykowanie: </a:t>
            </a:r>
            <a:r>
              <a:rPr lang="pl-PL" sz="2800" dirty="0">
                <a:solidFill>
                  <a:srgbClr val="FF0000"/>
                </a:solidFill>
              </a:rPr>
              <a:t>przesadzasz; coś z tobą musi być nie tak; czy ty nigdy…jak już coś powiesz, to….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3. Etykietowanie: </a:t>
            </a:r>
            <a:r>
              <a:rPr lang="pl-PL" sz="2800" dirty="0">
                <a:solidFill>
                  <a:srgbClr val="FF0000"/>
                </a:solidFill>
              </a:rPr>
              <a:t>Ty  jak zwykle, to ten rozrabiaka, odstajesz od klasy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4. Interpretacja: </a:t>
            </a:r>
            <a:r>
              <a:rPr lang="pl-PL" sz="2800" dirty="0">
                <a:solidFill>
                  <a:srgbClr val="FF0000"/>
                </a:solidFill>
              </a:rPr>
              <a:t>na pewno się na mnie pogniewała, </a:t>
            </a:r>
            <a:endParaRPr lang="pl-PL" sz="2800" dirty="0">
              <a:solidFill>
                <a:srgbClr val="0000FF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5. Rozkazywanie: </a:t>
            </a:r>
            <a:r>
              <a:rPr lang="pl-PL" sz="2800" dirty="0">
                <a:solidFill>
                  <a:srgbClr val="FF0000"/>
                </a:solidFill>
              </a:rPr>
              <a:t>wynieś , przynieś, ucz się,</a:t>
            </a:r>
            <a:r>
              <a:rPr lang="pl-PL" sz="2800" dirty="0">
                <a:solidFill>
                  <a:srgbClr val="0000FF"/>
                </a:solidFill>
              </a:rPr>
              <a:t>  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6. Nie słuchanie: </a:t>
            </a:r>
            <a:r>
              <a:rPr lang="pl-PL" sz="2800" dirty="0">
                <a:solidFill>
                  <a:srgbClr val="FF0000"/>
                </a:solidFill>
              </a:rPr>
              <a:t>dość, ja wiem, co chcesz powiedzieć, mów, 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pl-PL" sz="2800" dirty="0">
                <a:solidFill>
                  <a:srgbClr val="FF0000"/>
                </a:solidFill>
              </a:rPr>
              <a:t>        mów słucham, nie chcę tego słuchać…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7. Żądanie – groźba: </a:t>
            </a:r>
            <a:r>
              <a:rPr lang="pl-PL" sz="2800" dirty="0">
                <a:solidFill>
                  <a:srgbClr val="FF0000"/>
                </a:solidFill>
              </a:rPr>
              <a:t>jak tego nie zrobisz – to pożałujesz,  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FF0000"/>
                </a:solidFill>
              </a:rPr>
              <a:t> </a:t>
            </a:r>
            <a:endParaRPr lang="pl-PL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ytuł 1">
            <a:extLst>
              <a:ext uri="{FF2B5EF4-FFF2-40B4-BE49-F238E27FC236}">
                <a16:creationId xmlns:a16="http://schemas.microsoft.com/office/drawing/2014/main" xmlns="" id="{C8384D7A-7454-4B36-B19A-73C6873E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39700"/>
            <a:ext cx="10026650" cy="898525"/>
          </a:xfrm>
        </p:spPr>
        <p:txBody>
          <a:bodyPr anchor="t"/>
          <a:lstStyle/>
          <a:p>
            <a:pPr eaLnBrk="1" hangingPunct="1"/>
            <a:r>
              <a:rPr lang="pl-PL" altLang="pl-PL" sz="4800" b="1">
                <a:solidFill>
                  <a:srgbClr val="002060"/>
                </a:solidFill>
              </a:rPr>
              <a:t>Lew Wygotski</a:t>
            </a:r>
          </a:p>
        </p:txBody>
      </p:sp>
      <p:sp>
        <p:nvSpPr>
          <p:cNvPr id="22531" name="Symbol zastępczy zawartości 2">
            <a:extLst>
              <a:ext uri="{FF2B5EF4-FFF2-40B4-BE49-F238E27FC236}">
                <a16:creationId xmlns:a16="http://schemas.microsoft.com/office/drawing/2014/main" xmlns="" id="{55B3B09E-6365-425C-8A2D-BF9CA795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3352800"/>
            <a:ext cx="11518900" cy="3505200"/>
          </a:xfrm>
        </p:spPr>
        <p:txBody>
          <a:bodyPr rtlCol="0">
            <a:normAutofit/>
          </a:bodyPr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l-PL" altLang="pl-PL" sz="2400" dirty="0">
                <a:solidFill>
                  <a:srgbClr val="0000FF"/>
                </a:solidFill>
              </a:rPr>
              <a:t>Lew </a:t>
            </a:r>
            <a:r>
              <a:rPr lang="pl-PL" altLang="pl-PL" sz="2400" dirty="0" err="1">
                <a:solidFill>
                  <a:srgbClr val="0000FF"/>
                </a:solidFill>
              </a:rPr>
              <a:t>Wygotski</a:t>
            </a:r>
            <a:r>
              <a:rPr lang="pl-PL" altLang="pl-PL" sz="2400" dirty="0">
                <a:solidFill>
                  <a:srgbClr val="0000FF"/>
                </a:solidFill>
              </a:rPr>
              <a:t> (1896-1934</a:t>
            </a:r>
            <a:r>
              <a:rPr lang="pl-PL" altLang="pl-PL" sz="2400" dirty="0"/>
              <a:t>) rosyjski psycholog-myśliciel nazywany „Mozartem   psychologii”   dokonał przełomu w psychologii rozwojowej.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2400" dirty="0"/>
              <a:t>	</a:t>
            </a:r>
            <a:r>
              <a:rPr lang="pl-PL" altLang="pl-PL" sz="2400" dirty="0" err="1"/>
              <a:t>Wygotski</a:t>
            </a:r>
            <a:r>
              <a:rPr lang="pl-PL" altLang="pl-PL" sz="2400" dirty="0"/>
              <a:t> wierzył, że prawdziwa edukacja nie polega na samym przyswojeniu określonej wiedzy lub umiejętności – polega na </a:t>
            </a:r>
            <a:r>
              <a:rPr lang="pl-PL" altLang="pl-PL" sz="2400" b="1" dirty="0">
                <a:solidFill>
                  <a:srgbClr val="0000FF"/>
                </a:solidFill>
              </a:rPr>
              <a:t>rozwoju umiejętności dzieci do uczenia się</a:t>
            </a:r>
            <a:r>
              <a:rPr lang="pl-PL" altLang="pl-PL" sz="2400" dirty="0"/>
              <a:t>, czyli ich zdolności do jasnego i kreatywnego myślenia, planowania i realizowania swoich planów oraz </a:t>
            </a:r>
            <a:r>
              <a:rPr lang="pl-PL" altLang="pl-PL" sz="2400" b="1" dirty="0">
                <a:solidFill>
                  <a:srgbClr val="0000FF"/>
                </a:solidFill>
              </a:rPr>
              <a:t>komunikowania swojego zrozumienia na wiele sposobów, że </a:t>
            </a:r>
            <a:r>
              <a:rPr lang="pl-PL" altLang="pl-PL" sz="2400" b="1" u="sng" dirty="0">
                <a:solidFill>
                  <a:srgbClr val="0000FF"/>
                </a:solidFill>
              </a:rPr>
              <a:t>dialog</a:t>
            </a:r>
            <a:r>
              <a:rPr lang="pl-PL" altLang="pl-PL" sz="2400" b="1" dirty="0">
                <a:solidFill>
                  <a:srgbClr val="0000FF"/>
                </a:solidFill>
              </a:rPr>
              <a:t> jest podstawową formą poznawania świata/uczenia się.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altLang="pl-PL" b="1" dirty="0">
              <a:solidFill>
                <a:srgbClr val="0000FF"/>
              </a:solidFill>
            </a:endParaRPr>
          </a:p>
        </p:txBody>
      </p:sp>
      <p:pic>
        <p:nvPicPr>
          <p:cNvPr id="196612" name="Picture 2">
            <a:extLst>
              <a:ext uri="{FF2B5EF4-FFF2-40B4-BE49-F238E27FC236}">
                <a16:creationId xmlns:a16="http://schemas.microsoft.com/office/drawing/2014/main" xmlns="" id="{D19F68EF-74FF-4442-84EC-B2274551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880586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xmlns="" id="{C376F388-8959-4CD9-A7F5-1D3DF96DB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26841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l-PL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cd…</a:t>
            </a:r>
            <a:r>
              <a:rPr lang="pl-PL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Język Szakala </a:t>
            </a: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b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wg.Marschalla Rosenberga</a:t>
            </a:r>
            <a:endParaRPr lang="pl-PL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xmlns="" id="{F0BBC309-AF9B-4BF5-9E85-007FF96FE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12192000" cy="5589587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pl-PL" sz="1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8. Negowanie prawa wyboru:</a:t>
            </a:r>
            <a:r>
              <a:rPr lang="pl-PL" sz="2800" dirty="0">
                <a:solidFill>
                  <a:srgbClr val="0000FF"/>
                </a:solidFill>
              </a:rPr>
              <a:t> </a:t>
            </a:r>
            <a:r>
              <a:rPr lang="pl-PL" sz="2800" dirty="0">
                <a:solidFill>
                  <a:srgbClr val="FF0000"/>
                </a:solidFill>
              </a:rPr>
              <a:t>musisz! Zrobisz, co ci każę….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dirty="0">
                <a:solidFill>
                  <a:srgbClr val="0000FF"/>
                </a:solidFill>
              </a:rPr>
              <a:t>9</a:t>
            </a:r>
            <a:r>
              <a:rPr lang="pl-PL" sz="2800" b="1" dirty="0">
                <a:solidFill>
                  <a:srgbClr val="0000FF"/>
                </a:solidFill>
              </a:rPr>
              <a:t>. Pouczanie: </a:t>
            </a:r>
            <a:r>
              <a:rPr lang="pl-PL" sz="2800" dirty="0">
                <a:solidFill>
                  <a:srgbClr val="FF0000"/>
                </a:solidFill>
              </a:rPr>
              <a:t>Ja na twoim miejscu zrobiłabym tak…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10. Szakal nie wyraża się jasno</a:t>
            </a:r>
            <a:r>
              <a:rPr lang="pl-PL" sz="2800" dirty="0">
                <a:solidFill>
                  <a:srgbClr val="0000FF"/>
                </a:solidFill>
              </a:rPr>
              <a:t>: </a:t>
            </a:r>
            <a:r>
              <a:rPr lang="pl-PL" sz="2800" dirty="0">
                <a:solidFill>
                  <a:srgbClr val="FF0000"/>
                </a:solidFill>
              </a:rPr>
              <a:t>żąda domyślania się, - ale tu bałagan,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11. Szakal  krytykuje OSOBĘ a nie jej  CZYNY</a:t>
            </a:r>
            <a:r>
              <a:rPr lang="pl-PL" sz="2800" dirty="0">
                <a:solidFill>
                  <a:srgbClr val="0000FF"/>
                </a:solidFill>
              </a:rPr>
              <a:t>: </a:t>
            </a:r>
            <a:r>
              <a:rPr lang="pl-PL" sz="2800" dirty="0">
                <a:solidFill>
                  <a:srgbClr val="FF0000"/>
                </a:solidFill>
              </a:rPr>
              <a:t>jesteś bałaganiarzem, nieukiem, leniem…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12. Oczekuje spełnienia swoich żądań: </a:t>
            </a:r>
            <a:r>
              <a:rPr lang="pl-PL" sz="2800" dirty="0">
                <a:solidFill>
                  <a:srgbClr val="FF0000"/>
                </a:solidFill>
              </a:rPr>
              <a:t>Jak wrócę to ma być…..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13. Nie dopuszcza do głosu – sam wie lepiej: </a:t>
            </a:r>
            <a:r>
              <a:rPr lang="pl-PL" sz="2800" dirty="0">
                <a:solidFill>
                  <a:srgbClr val="FF0000"/>
                </a:solidFill>
              </a:rPr>
              <a:t>nie</a:t>
            </a:r>
            <a:r>
              <a:rPr lang="pl-PL" sz="2800" dirty="0">
                <a:solidFill>
                  <a:srgbClr val="0000FF"/>
                </a:solidFill>
              </a:rPr>
              <a:t> </a:t>
            </a:r>
            <a:r>
              <a:rPr lang="pl-PL" sz="2800" dirty="0">
                <a:solidFill>
                  <a:srgbClr val="FF0000"/>
                </a:solidFill>
              </a:rPr>
              <a:t>tłumacz się, już ja wiem co chcesz powiedzieć…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14. Rozlicza</a:t>
            </a:r>
            <a:r>
              <a:rPr lang="pl-PL" sz="2800" dirty="0">
                <a:solidFill>
                  <a:srgbClr val="0000FF"/>
                </a:solidFill>
              </a:rPr>
              <a:t>: </a:t>
            </a:r>
            <a:r>
              <a:rPr lang="pl-PL" sz="2800" dirty="0">
                <a:solidFill>
                  <a:srgbClr val="FF0000"/>
                </a:solidFill>
              </a:rPr>
              <a:t>Gdzie byłeś?, Co robiłeś? Kto był z tobą?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b="1" dirty="0">
                <a:solidFill>
                  <a:srgbClr val="0000FF"/>
                </a:solidFill>
              </a:rPr>
              <a:t>15. Daje prezenty a nie uczynki</a:t>
            </a:r>
            <a:r>
              <a:rPr lang="pl-PL" sz="2800" dirty="0">
                <a:solidFill>
                  <a:srgbClr val="0000FF"/>
                </a:solidFill>
              </a:rPr>
              <a:t>: </a:t>
            </a:r>
            <a:r>
              <a:rPr lang="pl-PL" sz="2800" dirty="0">
                <a:solidFill>
                  <a:srgbClr val="FF0000"/>
                </a:solidFill>
              </a:rPr>
              <a:t>kupi zabawkę, czekoladkę, kwiaty, nie przeprosi, nie przyzna się do porażki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0CFE7770-43C6-409D-8B03-EB37A7126D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83661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l-PL" sz="2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br>
              <a:rPr lang="pl-PL" sz="20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Język Żyrafy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językiem serca  </a:t>
            </a:r>
            <a:r>
              <a:rPr lang="pl-PL" sz="2400" b="1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pl-PL" sz="2000" b="1" dirty="0">
                <a:solidFill>
                  <a:srgbClr val="FF0000"/>
                </a:solidFill>
                <a:latin typeface="Comic Sans MS" pitchFamily="66" charset="0"/>
              </a:rPr>
              <a:t>dlaczego żyrafa) 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xmlns="" id="{7C8F33F7-CF94-48F0-BBD1-28E1C19BED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9550" y="908050"/>
            <a:ext cx="9635490" cy="5949950"/>
          </a:xfrm>
          <a:solidFill>
            <a:schemeClr val="bg1"/>
          </a:solidFill>
          <a:ln>
            <a:solidFill>
              <a:srgbClr val="FFFF99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b="1" u="sng" dirty="0">
                <a:solidFill>
                  <a:srgbClr val="FF0000"/>
                </a:solidFill>
              </a:rPr>
              <a:t>Język serca</a:t>
            </a:r>
            <a:r>
              <a:rPr lang="pl-PL" sz="2800" b="1" dirty="0">
                <a:solidFill>
                  <a:srgbClr val="0000FF"/>
                </a:solidFill>
              </a:rPr>
              <a:t> </a:t>
            </a:r>
            <a:r>
              <a:rPr lang="pl-PL" sz="2000" b="1" dirty="0">
                <a:solidFill>
                  <a:srgbClr val="0000FF"/>
                </a:solidFill>
              </a:rPr>
              <a:t>– </a:t>
            </a:r>
            <a:r>
              <a:rPr lang="pl-PL" sz="2400" b="1" u="sng" dirty="0">
                <a:solidFill>
                  <a:srgbClr val="FF0000"/>
                </a:solidFill>
              </a:rPr>
              <a:t>językiem  do życia …</a:t>
            </a:r>
            <a:r>
              <a:rPr lang="pl-PL" sz="2400" dirty="0">
                <a:solidFill>
                  <a:srgbClr val="0000FF"/>
                </a:solidFill>
              </a:rPr>
              <a:t>budzi</a:t>
            </a:r>
            <a:r>
              <a:rPr lang="pl-PL" sz="2400" b="1" dirty="0">
                <a:solidFill>
                  <a:srgbClr val="0000FF"/>
                </a:solidFill>
              </a:rPr>
              <a:t> </a:t>
            </a:r>
            <a:r>
              <a:rPr lang="pl-PL" sz="2400" dirty="0">
                <a:solidFill>
                  <a:srgbClr val="0000FF"/>
                </a:solidFill>
              </a:rPr>
              <a:t>zaufanie, emanuje ciepłem, szczerością, odwagą – zbliża, buduje kontakt, wyzwala pozytywny potencjał …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400" dirty="0">
                <a:solidFill>
                  <a:srgbClr val="0000FF"/>
                </a:solidFill>
              </a:rPr>
              <a:t>      charakteryzuje go: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0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dirty="0"/>
              <a:t>Szczerość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dirty="0"/>
              <a:t>Umiejętność słuchania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dirty="0"/>
              <a:t>Bezwarunkowe poszanowanie człowieka i akceptacja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dirty="0"/>
              <a:t>Uczciwość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dirty="0"/>
              <a:t>Otwartość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dirty="0"/>
              <a:t>Wzajemne zaufanie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dirty="0"/>
              <a:t>Bycie tutaj i teraz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dirty="0"/>
              <a:t>Pytanie czy chciałbyś?.. czy mógłbyś?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dirty="0"/>
              <a:t>Okazywanie zrozumienia - empatia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pl-PL" sz="28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b="1" u="sng" dirty="0"/>
              <a:t> </a:t>
            </a:r>
            <a:endParaRPr lang="pl-PL" sz="2800" b="1" dirty="0"/>
          </a:p>
        </p:txBody>
      </p:sp>
      <p:pic>
        <p:nvPicPr>
          <p:cNvPr id="6" name="Obraz 6" descr="logo gotowe1.jpg">
            <a:extLst>
              <a:ext uri="{FF2B5EF4-FFF2-40B4-BE49-F238E27FC236}">
                <a16:creationId xmlns:a16="http://schemas.microsoft.com/office/drawing/2014/main" xmlns="" id="{FF3D3E1C-2B76-4592-B9B6-5A315328D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2529" y="3883025"/>
            <a:ext cx="44640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0C054409-072A-4DCE-A6FB-86FA40F4AF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90805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l-PL" sz="2800" dirty="0">
                <a:solidFill>
                  <a:srgbClr val="FF0000"/>
                </a:solidFill>
                <a:latin typeface="Comic Sans MS" pitchFamily="66" charset="0"/>
              </a:rPr>
              <a:t>Dlaczego żyrafa i szakal?</a:t>
            </a:r>
            <a:br>
              <a:rPr lang="pl-PL" sz="2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pl-PL" sz="4000" dirty="0">
                <a:solidFill>
                  <a:srgbClr val="FF0000"/>
                </a:solidFill>
              </a:rPr>
              <a:t>cd.. </a:t>
            </a:r>
            <a:r>
              <a:rPr lang="pl-PL" sz="4000" dirty="0">
                <a:solidFill>
                  <a:srgbClr val="FF0000"/>
                </a:solidFill>
                <a:latin typeface="Comic Sans MS" pitchFamily="66" charset="0"/>
              </a:rPr>
              <a:t>Język Żyrafy </a:t>
            </a:r>
            <a:r>
              <a:rPr lang="pl-PL" sz="2400" dirty="0">
                <a:solidFill>
                  <a:srgbClr val="FF0000"/>
                </a:solidFill>
                <a:latin typeface="Comic Sans MS" pitchFamily="66" charset="0"/>
              </a:rPr>
              <a:t>– językiem serca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xmlns="" id="{AEB78EAD-5F2E-4425-9CE2-07955506C3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12192000" cy="5949950"/>
          </a:xfrm>
          <a:solidFill>
            <a:schemeClr val="bg1"/>
          </a:solidFill>
          <a:ln>
            <a:solidFill>
              <a:srgbClr val="FFFF99"/>
            </a:solidFill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pl-PL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OKAZYWANIE  EMPATII!</a:t>
            </a:r>
            <a:endParaRPr lang="pl-PL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dirty="0">
                <a:solidFill>
                  <a:srgbClr val="FF0066"/>
                </a:solidFill>
              </a:rPr>
              <a:t>Język Żyrafy jest prosty – składa się z dwóch umiejętności: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pl-PL" sz="1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l-PL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Jasnej wypowiedzi</a:t>
            </a:r>
            <a:r>
              <a:rPr lang="pl-PL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bez krytykowania i oceniania OSOBY,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l-PL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mówi natomiast co jej się nie podoba w   zachowaniu tej OSOBY i jak się z tym czuje.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l-PL" sz="1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l-PL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pl-PL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Empatycznego odbioru</a:t>
            </a:r>
            <a:r>
              <a:rPr lang="pl-PL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(wczuwając się w rolę mówiącego)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l-PL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Dzięki tej metodzie – </a:t>
            </a:r>
            <a:r>
              <a:rPr lang="pl-PL" u="sng" dirty="0">
                <a:solidFill>
                  <a:schemeClr val="accent6">
                    <a:lumMod val="75000"/>
                  </a:schemeClr>
                </a:solidFill>
              </a:rPr>
              <a:t>nikt nas nie może skrzywdzić, jeżeli nie damy na to przyzwolenia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pl-PL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xmlns="" id="{7AC69CFC-A8BF-4141-A825-05F8D8D181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557338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r>
              <a:rPr lang="pl-PL" sz="3600" dirty="0">
                <a:solidFill>
                  <a:srgbClr val="0000CC"/>
                </a:solidFill>
              </a:rPr>
              <a:t>W duchu edukacji wzajemnej odpowiedź na potrzeby ucznia, nauczyciela, można sformułować następująco:</a:t>
            </a:r>
          </a:p>
        </p:txBody>
      </p:sp>
      <p:sp>
        <p:nvSpPr>
          <p:cNvPr id="539651" name="Rectangle 3">
            <a:extLst>
              <a:ext uri="{FF2B5EF4-FFF2-40B4-BE49-F238E27FC236}">
                <a16:creationId xmlns:a16="http://schemas.microsoft.com/office/drawing/2014/main" xmlns="" id="{971D0EE6-E9A8-4563-83CE-3DAEE6D3087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171450" y="1600200"/>
            <a:ext cx="11791950" cy="5257800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pl-PL" sz="1200" dirty="0"/>
              <a:t>: </a:t>
            </a: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6000" dirty="0">
                <a:solidFill>
                  <a:srgbClr val="FF0000"/>
                </a:solidFill>
              </a:rPr>
              <a:t>„</a:t>
            </a:r>
            <a:r>
              <a:rPr lang="pl-PL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Chcę, żeby wszystko,  co robię , było wynikiem  mojej motywacji wewnętrznej,  moich zainteresowań   i pozytywnych wyborów, a nie było powodowane strachem przed karą lub odrzuceniem”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2CA966E1-40E9-4CA0-A590-5D029586927A}"/>
              </a:ext>
            </a:extLst>
          </p:cNvPr>
          <p:cNvGraphicFramePr/>
          <p:nvPr/>
        </p:nvGraphicFramePr>
        <p:xfrm>
          <a:off x="527381" y="332656"/>
          <a:ext cx="1123324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3411" name="Picture 2">
            <a:extLst>
              <a:ext uri="{FF2B5EF4-FFF2-40B4-BE49-F238E27FC236}">
                <a16:creationId xmlns:a16="http://schemas.microsoft.com/office/drawing/2014/main" xmlns="" id="{2B511F6D-676F-4A28-9F01-ADD796106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573463"/>
            <a:ext cx="9382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2" name="Picture 2">
            <a:extLst>
              <a:ext uri="{FF2B5EF4-FFF2-40B4-BE49-F238E27FC236}">
                <a16:creationId xmlns:a16="http://schemas.microsoft.com/office/drawing/2014/main" xmlns="" id="{6882D753-83E7-401E-B923-0C8B4CF8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133600"/>
            <a:ext cx="682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4">
            <a:extLst>
              <a:ext uri="{FF2B5EF4-FFF2-40B4-BE49-F238E27FC236}">
                <a16:creationId xmlns:a16="http://schemas.microsoft.com/office/drawing/2014/main" xmlns="" id="{9661C67B-A6FD-4E60-8EF3-4E9E06AA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5" name="pole tekstowe 3">
            <a:extLst>
              <a:ext uri="{FF2B5EF4-FFF2-40B4-BE49-F238E27FC236}">
                <a16:creationId xmlns:a16="http://schemas.microsoft.com/office/drawing/2014/main" xmlns="" id="{B1FD7E86-30B2-4F3E-8EA3-E6177497B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420938"/>
            <a:ext cx="58991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600" b="1">
                <a:solidFill>
                  <a:srgbClr val="002060"/>
                </a:solidFill>
                <a:latin typeface="Calibri" panose="020F0502020204030204" pitchFamily="34" charset="0"/>
              </a:rPr>
              <a:t>Realizacja programu w szkole wpływa na: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2600">
                <a:latin typeface="Calibri" panose="020F0502020204030204" pitchFamily="34" charset="0"/>
              </a:rPr>
              <a:t> zwiększenie poczucia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600">
                <a:latin typeface="Calibri" panose="020F0502020204030204" pitchFamily="34" charset="0"/>
              </a:rPr>
              <a:t>     bezpieczeństwa,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2600">
                <a:latin typeface="Calibri" panose="020F0502020204030204" pitchFamily="34" charset="0"/>
              </a:rPr>
              <a:t> ograniczenie przemocy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600">
                <a:latin typeface="Calibri" panose="020F0502020204030204" pitchFamily="34" charset="0"/>
              </a:rPr>
              <a:t>     i zachowań agresywnych,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2600">
                <a:latin typeface="Calibri" panose="020F0502020204030204" pitchFamily="34" charset="0"/>
              </a:rPr>
              <a:t> pogłębienie współpracy uczniów,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600">
                <a:latin typeface="Calibri" panose="020F0502020204030204" pitchFamily="34" charset="0"/>
              </a:rPr>
              <a:t>     nauczycieli i rodziców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600">
                <a:latin typeface="Calibri" panose="020F0502020204030204" pitchFamily="34" charset="0"/>
              </a:rPr>
              <a:t>     oraz wzajemnego wsparcia.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3E62A7B-01A2-4E09-A931-518F56805950}"/>
              </a:ext>
            </a:extLst>
          </p:cNvPr>
          <p:cNvSpPr txBox="1"/>
          <p:nvPr/>
        </p:nvSpPr>
        <p:spPr>
          <a:xfrm>
            <a:off x="911225" y="549275"/>
            <a:ext cx="1590675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4000" b="1" dirty="0">
                <a:solidFill>
                  <a:srgbClr val="002060"/>
                </a:solidFill>
                <a:latin typeface="Calibri" pitchFamily="34" charset="0"/>
              </a:rPr>
              <a:t>Szkoła</a:t>
            </a:r>
            <a:r>
              <a:rPr lang="pl-PL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74437" name="Picture 2">
            <a:extLst>
              <a:ext uri="{FF2B5EF4-FFF2-40B4-BE49-F238E27FC236}">
                <a16:creationId xmlns:a16="http://schemas.microsoft.com/office/drawing/2014/main" xmlns="" id="{88A6568B-1D4A-44C8-B0C5-3981B7803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257300"/>
            <a:ext cx="10747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9BD0583C-06B6-4859-8227-7D6EDCB28074}"/>
              </a:ext>
            </a:extLst>
          </p:cNvPr>
          <p:cNvSpPr txBox="1"/>
          <p:nvPr/>
        </p:nvSpPr>
        <p:spPr>
          <a:xfrm>
            <a:off x="1103313" y="404813"/>
            <a:ext cx="379730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4000" b="1" dirty="0">
                <a:solidFill>
                  <a:srgbClr val="002060"/>
                </a:solidFill>
                <a:latin typeface="Calibri" pitchFamily="34" charset="0"/>
              </a:rPr>
              <a:t>Dzieci/uczniowie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9B2BB8F-66C1-4D72-A1F6-5C24D9F2F1D8}"/>
              </a:ext>
            </a:extLst>
          </p:cNvPr>
          <p:cNvSpPr txBox="1"/>
          <p:nvPr/>
        </p:nvSpPr>
        <p:spPr>
          <a:xfrm>
            <a:off x="4079875" y="1773238"/>
            <a:ext cx="7392988" cy="3692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600" b="1" dirty="0">
                <a:solidFill>
                  <a:srgbClr val="002060"/>
                </a:solidFill>
                <a:latin typeface="Calibri" pitchFamily="34" charset="0"/>
              </a:rPr>
              <a:t>Poprzez realizację programu uczą się: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l-PL" sz="2600" dirty="0">
                <a:latin typeface="Calibri" pitchFamily="34" charset="0"/>
              </a:rPr>
              <a:t> rozpoznawać i wyrażać swoje   </a:t>
            </a:r>
          </a:p>
          <a:p>
            <a:pPr eaLnBrk="1" hangingPunct="1">
              <a:defRPr/>
            </a:pPr>
            <a:r>
              <a:rPr lang="pl-PL" sz="2600" dirty="0">
                <a:latin typeface="Calibri" pitchFamily="34" charset="0"/>
              </a:rPr>
              <a:t>     uczucia,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l-PL" sz="2600" dirty="0">
                <a:latin typeface="Calibri" pitchFamily="34" charset="0"/>
              </a:rPr>
              <a:t> rozwiązywać konflikty w domu</a:t>
            </a:r>
          </a:p>
          <a:p>
            <a:pPr eaLnBrk="1" hangingPunct="1">
              <a:defRPr/>
            </a:pPr>
            <a:r>
              <a:rPr lang="pl-PL" sz="2600" dirty="0">
                <a:latin typeface="Calibri" pitchFamily="34" charset="0"/>
              </a:rPr>
              <a:t>     i w szkole,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l-PL" sz="2600" dirty="0">
                <a:latin typeface="Calibri" pitchFamily="34" charset="0"/>
              </a:rPr>
              <a:t> budować adekwatną samoocenę </a:t>
            </a:r>
          </a:p>
          <a:p>
            <a:pPr eaLnBrk="1" hangingPunct="1">
              <a:defRPr/>
            </a:pPr>
            <a:r>
              <a:rPr lang="pl-PL" sz="2600" dirty="0">
                <a:latin typeface="Calibri" pitchFamily="34" charset="0"/>
              </a:rPr>
              <a:t>     i poczucie własnej wartości,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l-PL" sz="2600" dirty="0">
                <a:latin typeface="Calibri" pitchFamily="34" charset="0"/>
              </a:rPr>
              <a:t> nawiązywać pozytywne relacje </a:t>
            </a:r>
          </a:p>
          <a:p>
            <a:pPr eaLnBrk="1" hangingPunct="1">
              <a:defRPr/>
            </a:pPr>
            <a:r>
              <a:rPr lang="pl-PL" sz="2600" dirty="0">
                <a:latin typeface="Calibri" pitchFamily="34" charset="0"/>
              </a:rPr>
              <a:t>     z rówieśnikami.</a:t>
            </a:r>
          </a:p>
        </p:txBody>
      </p:sp>
      <p:sp>
        <p:nvSpPr>
          <p:cNvPr id="275460" name="AutoShape 4" descr="data:image/jpeg;base64,/9j/4AAQSkZJRgABAQAAAQABAAD/2wCEAAkGBxQSEhQPEBQQFRAPFxUVFBAYFRUUFBQQFBQXGBcVFhUYHDQgGBwlGxQVITEhJSkrLi4uGCAzODMsNygtLiwBCgoKBQUFDgUFDisZExkrKysrKysrKysrKysrKysrKysrKysrKysrKysrKysrKysrKysrKysrKysrKysrKysrK//AABEIASoAqQMBIgACEQEDEQH/xAAbAAEBAAMBAQEAAAAAAAAAAAAABgEEBQcDAv/EAEIQAAEEAQIDBQUEBwYGAwAAAAEAAgMEEQUSBiExBxNBUWEUInGBoSMycpEVJDNCUmKiVIKSscHhJUNzk8LRNFNj/8QAFAEBAAAAAAAAAAAAAAAAAAAAAP/EABQRAQAAAAAAAAAAAAAAAAAAAAD/2gAMAwEAAhEDEQA/APcUREBERAREQEREBERAREQEREBERAREQEREBERAREQEREBERAREQFxuIeKKtEN9qlDDJu2M2ue9+3GdrWAk4yPzWpx5xN7BXEjWtfPM9sMEZON0r+QPmQOpwtfhXhHuXm7cf3+oyFxdP722Nr/+VCwkhrQOXqg48/H9ueSODT9NtF8rXOMlpr68bDjLSTghwx/MOoC4faDPrhqvMkUbI2Oa4SUpZDKzYDkvzzdGc55cxt55C9fwsoPFNF1jWIfZNSmE9kXy6D2IZa1o2NEEp5YjJeHFxIHLPnys+B+OJLtienNXDJKm4Pnif3tcvDgNgfj73M8v5Sq/UahlifE174jI0tErCA9mRjc0kdQvNdNqScPzHvC+fTLj901wszLXnOAHTEHmw+Lsf7h6mi+deZr2texzXMeAWvaQWuaRkEEciF9EBERAREQEREBERAREQEREBYKypztEsvi0y5JEXB7YJNrmna5uRjcD4YBJ+SDi8NsZf1G1ekk71unS+z1GtdmGP7JpkkGDh0hL3NJ8AAr1czhrTYq9WGCuwMiYxuG/EAknPMknmSV00BERAXzsQNe10b2hzHgtc0jILSMEEfBfREENwC01LNvRy5zoavdzVS47nNrTZ+yyeZDHNwPirledUQ8cTT948uDqIMTdoaGR94zLD/H7wc4EZ+8QvRUBERAREQEREBERAREQEREBcXjWmJqFuInAfBKM4zjDCenj0XaX4lYHNLXAFrgQQehBGCCg5XB1109CpO/G+WCJ7schucwE4C7Chezdza77ulFzv1Ow50ET/vNpSta5m0495m8yfBXSAiIgLBKypLtE4yZp1ckGN9uTAhrEndJlwaSA0ZwASfDOMZ5oJbgSaS3rmoXd1aaCFjYo54yXAMccxNjOcZ2Ndv8AXGOq9WUf2U6C6npsEUsYjneDJKNoa7c5xLQ/zIZtbz58lYICIiAiIgIiICIiAiIgIiICIiCJ7QeGrEr4b+mOZHqFYlu4+6Ja55mJ58RuHIHzPMZyvjF2pVGDZcbYrWmHa+q6J7ng4zkFgILT4HKptY4kqVeVqxBET0a54DiOfPb18CpWfX3apZFPTbBjqRsEti7GCJHZdhsELnDDSepdz5dEFnouqR2oI7UB3RTDc04IOM45g9DkEL4cT6v7HUnt7d3s8bn7M43EDkM+GThOGdEZSrR1InPcyHdhzyC47nFxyQMdXFfTiDS22q01R5IbYjfGXDmW7mkbgD5dfkgh9Gk1q+10kj49NDMtZH3Heulzz3nc7k0AgDHUjK7fCfA7KjjPNLLbtuaGe0zHc5sY/cYDnaM8/Mrn6fxNNp7fZdUhncyEBseoQxPkhkhHJpka3Lo3gdc56Kj0niulZwK9qvI52MMEjd+SM42Hnn0wg7SIiAiIgIiICIiAiIgIiICIiAuBxrxB7FXL2N32JnCKtD4yWH8mjHkOp9Au8VCaL/xLUn3zzp6bugqcuUlk8p5hnqG42A/EoOpwrwgyuDPY22L8+HWLT2tLnSYA2s5e4wdABjkFTtaByHILKICIiDBXA4h4Pq22Fr42Ml6ssxtDJ4pB917JG88g+HRd8rKCR4E1yV/e6feI/SFE7Xuxt7+A/s7DR5OGM46HyzhVykePdFkc1moUh+v0ffjAyO/h6yV3Y6hw6Z8V3OH9aiuQMswHLHjmDycx45OY4eDgeRCDpIiICIiAiIgIiICIiAiL8vPJBHcd668uZpVF36/cwHOA3ezVT+0nfz93AzjPUn4Kj0DSI6deKpAMRQt2jzJ6lx9SSSfUqQ7IdssFi64H2uzZm9oceZaWPIZEHeLWtI6cuZV8UGUUnwdxqzUbFyGFv2dF7Gtm3ZEwfvBcBjkMxuxzOQQVWICIiAiIgFQGrQfo3Uq9uE7auqyez2os4YLTmkwzNGOTiWlp581frmcQaLFchdWsN3MfgggkOY8fde0jmHA+KDpBZUf2X6u+xTLZn95JTmlrOm8JRE7DZAfHLS3n5qwQEREBERAREQEREGCoG/JLrE8tSGR8Wl1nbLE7CWyWph96CN/7sbejiOvRdrtB1d9em4Qf/JtOZWrjOPt5zta7+7zd/dXQ4Y0VlKrDUj6QtALv45Dze8+rnEn5oNnTtPjrxtggjZHFGMNY0YA/9n18VCX9Xv6k+1V09sLKGTVdfcXB7XtyJ3RNB9/rtBGOYzny63HetS5j0ugR7feB9/GRWrdJJ346eTfMqg4f0eOnXiqQjEcDQ0ebj4uPqTkn1KCS4R06OrqlmrAAyOKnSaG+LtrpRv8AX1PmVfKG43b7Hbra0A3u4x7Jb8CK00jdsgPkx5yR/MrhpygyiIgwUQog8z4a7T/dldqbHRRukkFWZkT3NljbI5nd4bnEoLeh65VzoWvQ3GOkruce7cWPY5ro5I3j917HAObyOeYU/wBmLmurTxEDfBduB8ZH3HmdzwMH0cDn1WvxAz9H6nBqLPdr6iRVudcCbH6tMR55BYT5EeaD8a5Qk0yd2qUmF1SX3r9NuMYHM2om+DwM7gOoVtp15k8TJ4XB8UrQ5jx0LSMhfYjIwoXhhn6NvyaURipc7yzSPgxwwZq+M8gMhw9CUF6iIgIiICIiAiKb4r4whp4hG6a7LyhpRjfK9x6EgfdbyJLj4AoOVZ/XdZZGMGvozO8f5G9OMMaeWPdjy70Lvy7/ABXxFFQrunlyXHDYoRzfNM77kbB4kn8hzWnwHoclWu42S11u3I+zYcB7oml5ljfRoAb8iuTodcXtUtXZiHx6XJ7LVjIGI5NjXTS/iJIAPgAg6XAuhSRMfcuYOoXj3k5/+tv7ldvPk1g5cvHKqkRBqarp7LEMleUB0czHMc0+IcMKe7LbjpNNhEji6SAyQPcc5JgkcwZzzzta1VijOzPAbqDfFuo28jxGS0jl4cigs0REGChQoUEZ2Ztz+kZ8crGo2i0+cbC2MfVhXc4u0Nt2pNUccGVvuO8WStO6N2fRwC4XZE3bp4hJ+0rz2o5P+oLEhP0IVoUE7wJrht1WvlG2zCXQWGcvdsRe6/p4Hk4ejlo9p1FxqtvQjNjTHttR8yCWM/as5eDo93L0WjxGx2mWxqsQcadotZqEQGQw9GWw306Ox4K4OyWPq18crfA5a6N48PMEFB+dNuNmijnj5smY2Rv4XtDh9CFsqG7Lr3dxSaTMXCzpkj49jiNzqrnl0MjfNuxwHpgK5QEREBERBwuNtbNKlNZYN0rQGwsxndPI4MjGPH3nD8lrcE8KR0ogXAPuyjdZtOw6SSV3N3vnntyTgLo8T6Ey9XdVkc9gcWuEjCA9j43BzXDIxyLQuN2fatJI2enbkc+7RlkZIXBrXvhLyYZcNABDmY5jyQUeoahFA0PmexjXOawOccAyPOGt+JKkeEYhHrGsMbja/wBilwDyD3xP3ZHgSRlcPj/RJtRvy14iXGjWrzQwl/dxmd9lxe7IH3jGwtBPTKrOCtDlhdZu3Nou6g8OkY125kcUQLYY2nAzhp5nxJQVKIiDDnYGT4f5KL7JMPous53SXLFmaV/m/vXMHyDWNC6naFc7nTbkoOC2CQA/zPaWj6uC3eF6XcU60GAO6hiaQPAhgz9coOoiIgwUKFZQRPZ2zZPq0PQtvySbM5w2eNjwfnzOFbKN0Rvd61qLPCxBTmx6tEkRP9IVkg17zGGN7ZQDGWuD2nmCwtO4H0IypTsjjcNLrl2Q2QyPjYXF3dwOlcY2Bx54DcKtuQCSN8bvuyNcx34XDB+hXj96TV6VSCCOMsj0bfJLa3sEVqpD9xgZknJYTlpHUdRhB6LxPwlDcLZSZIrUP7K3E7ZNH15bh95vP7p5LS4E1mZ5noXTm7pzmtfKBhs8MgJimA8y0c/VU1SyJI2Sjk2RrXjPLDXNDuf5qB4U1qC7rVizULnRNpsikfghpmbZdjr190ZB8kHoyIiAiIgKZ4h4NZZm9rjms1rYZ3Ynhfty0O3NEjDyeAc8iqZEE3wzw1JXmmt2bLrNmw2OMyd22FrYos4a1jSepc4k5/3pERAREQRfawd1OOr/AG61Vr482ulDnfLDCrNoxyHQKN4sBl1TSq45sjdZtP8ATuogyM/4pSrNAWCVleS9r+rSMuUWQl22gW3bGDtAiNiOFhJ8efeDHk4oPWSVlfnK/SCK1Q9zrlOXwvVZ65/HC4TN+eC76q1CjO0I7JtLn6d3eYwu8mzxvZ9TtHzVmgLhcb6TJbo2KkJa2Wdha0uJDeoOCQOWQMdPFd1EEEdG1ay32ezNSq1SA17azZJJnRYwY978BoI5bgPFWOlaXFWjbBXY2OKMANaPADpknmfiVuIgIiICIiAiIgIiICIsFBFtzJxAT+5V08DH/wCk9jmf8MatVG8NP73VdSmaD3cTa1bcSPemja978DyAlarJAXlVnTjqR1uyDloiNGs4A8xXaZZPxAzEc/Qq84x1U1KVm0MboYnub/1MYZ/UQvlwRo4qUK1bqWRtLz/FLJ78h+bnOQfbhLUhZpVrIP7aKNx/HtAcPk4ELsKI4A/V57+lHOypMJoAegrWgXhrfRrw8fNW6CM7VgBTjmOQK9upKSPANnaCfkHKyBXD46082NPtwDG6SGTbnpuDdw+oC+/CWoe0UqtjGO+hjcR1wSwZGfjlB1kREBERAREQEREBYWUQEREBYcfFZXD441D2fT7c4xmOCQt/GWkN+pCDkdlY31ZrnP8A4hbs2B+B0mxny2xhWa5HCOn+z0atfxihiafxBg3H88rroIjtY+1rRae0Zl1GxDE3lna1kjZHv+DWsVs0YUXreJNa06PGe4gtzH+XcGRtP1P5q1QQvEbhV1ihc6R3WS0pn5wN/KSuD6lwcArkKR7Vaxdps0rAO8qGOyzPg6vI15/pDx81UUrLZY2Ss+7K1r2/hcAR9CgxqAPdSYwTsdgHoTtPVTXZPIDpNIjwix8w9wP+SrCozst9yC1V/sd21EB47C/vGn5iRBaIiICIiAiIgIiICIiAiIgKM7Unbq9er1N25Vi2+bBKJH/LbGVZqK4gkE2sadXaNxqssWpB4Ma5ndRuPruLsILRqyiw52Bk9Bz+SCL4fAk1rUpSAe4ipwNf125a+R7PTmWlWqiOyX7SnJecCJNQsTzuJzktMhYzr4BrBj0Vug19QqiWJ8Lvuysex34XtLT9Cpfsqtudp7IJP21Bz6kg8nQO2t/o2qvUZw39hq2o1gfdssguNb5OcDFIfzY0/NBaKL0UiDWr1fJAuwQW2N8N7C6GUt9ThmVaKK4mPs+radbwNlls1F7vIvAlix8XMcEFqiwFlAREQEREBERAREQEREGCongMGe3qWoPz71g1IumBBU93Ix4OeXH5Kq1m+K8E1l3NteOSUjzEbC4j6Lg9ltAw6XUDjl8rO/e49XOsEy5Pr74HyQVamu0fU31tOszRHEu1scZ5cpJntiaefLlvz8lSqL7UZPsacHU2b9OPb1yBLvOR5YYgo+HdKbUrQ1GZLa7GsBPMkgcyficldFYCFAKi9eHdazpswHKzFarPPwa2Zg/NjlZqP435W9JdnBFtzfk6vJkfRBZKP7V6e7TpZm472k6O1EeuJIHB2f8ADuHzVgtXU6gmhlgd92Zj2H4PaW/6oPpSsCSNkrfuyNa8fBwBH+a+yk+yy46XTKxecuia6EnGM9w90Y+jAqxAREQEREBERAREQEREEb2qzH2H2ZpxJqE0FRuOv20gD8Dx9wPVdXhDGtY0YawBrR5NaMAfkFH8WASappNc82tdZsEeGYoQGEj8T/8ANWYQZUXxMe91bTK/UQCzaeOuNsfdxn/E/wCis8qNpDvNdsP/ALLSgi+DppnyH6MagsgmVhZygwoztSaGV61vO00rlWXd4BplEbs+mJCrMqV7U63eaTdb1xEX/wDbIf8A+KCsWCtfTrAkijlHMSMY8HzDmg5+q2EEZ2cDu3ahTzyq3ZSweUc7WytGPAZe78laKHqEV9dmaW4bqdaORjvB01Ylrx8djmn4BXAQEREBERAREQERYQZRFJcUcVPZKdP0+F1i+5u4gENirtdybJM88h5hvU4QT/aTcdFbgn0+drtVDDXZR7sTb45Hguc7n9jjGS4+AwvSK+7Y3ft34G7H3d2OeM+Gcqf4L4VjpQty1rrj25s2j70kszub8vPMt3dB6BUhQQ8vG87p7EVXT57MNWQwOnZJG3M7Whzm7H+AyOef9FtcC6fPvuX7kXcz3pWkQF7XmOvCwMjaXNOP4jy81r8IMMWp6tWafsS+vZA8WzWI3d4M5557sFWxCDCyVhZKD8uWlrtLv609fxnilj9MyMc3/VbpWUEJwNxJIz2bR7lWzDbjrgB7tj45GwNawvDmuJ54HPHXxV2VHacGu1y45+O8iqVmRefdvfK5+P7warFB5RWmjratJNrJtB/eyfo61I8moyGQbdjGt92N2Dgl3LkPHmvV2lamq6bFZhfXnYHxTNLXNPkRjIPUHyI5hSU/BU9b7TSLk0RGP1SdzrFZ+B09/L488uYJ6ILpYU9wVxEbkL+9Z3VqtI6GzDzwyZv8JPVpGCD6qhQZREQEREBERBgrzfTpp9JntmxUs2orczpxert76Qh2Q2OaLOW7BgDHLn8V6SmEEU3tMpADvm3YHH/ly1Jw7+lpH1WvNr1jU5W19MdNXqtAdPqD4XMdnPKGBkrebj1JIwAVeEJhBxOF+GY6TZNjpJJrD+8msyEGWV/huIHQZOAOQXcREGAsLKwgwQshCgQcLXuEqtxwlnjPfMG1s7HvilDeuN7CCRnwK40vB9yFuaOp297B7sVnZPE4DGGuO3cBjlkc1bZRBFQcY2oh3dzTL3fNyN9ZrLEL/ItcXgtB8iOSyeINSsZFPT+5AacyXX93lxOBtZFuJx1OcKzCyg4PBfDxpQFkjhJZne+axMBgSTyHJIz4AYaPQKgWAmUGUREBERAREQEREBERAREQYCLKwUGEysOWUBERAREQZRYQIP0iIg//2Q==">
            <a:extLst>
              <a:ext uri="{FF2B5EF4-FFF2-40B4-BE49-F238E27FC236}">
                <a16:creationId xmlns:a16="http://schemas.microsoft.com/office/drawing/2014/main" xmlns="" id="{EE7153BD-4CCB-4AC2-888F-69ABCCDCCD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75461" name="AutoShape 6" descr="data:image/jpeg;base64,/9j/4AAQSkZJRgABAQAAAQABAAD/2wCEAAkGBxQSEhQPEBQQFRAPFxUVFBAYFRUUFBQQFBQXGBcVFhUYHDQgGBwlGxQVITEhJSkrLi4uGCAzODMsNygtLiwBCgoKBQUFDgUFDisZExkrKysrKysrKysrKysrKysrKysrKysrKysrKysrKysrKysrKysrKysrKysrKysrKysrK//AABEIASoAqQMBIgACEQEDEQH/xAAbAAEBAAMBAQEAAAAAAAAAAAAABgEEBQcDAv/EAEIQAAEEAQIDBQUEBwYGAwAAAAEAAgMEEQUSBiExBxNBUWEUInGBoSMycpEVJDNCUmKiVIKSscHhJUNzk8LRNFNj/8QAFAEBAAAAAAAAAAAAAAAAAAAAAP/EABQRAQAAAAAAAAAAAAAAAAAAAAD/2gAMAwEAAhEDEQA/APcUREBERAREQEREBERAREQEREBERAREQEREBERAREQEREBERAREQFxuIeKKtEN9qlDDJu2M2ue9+3GdrWAk4yPzWpx5xN7BXEjWtfPM9sMEZON0r+QPmQOpwtfhXhHuXm7cf3+oyFxdP722Nr/+VCwkhrQOXqg48/H9ueSODT9NtF8rXOMlpr68bDjLSTghwx/MOoC4faDPrhqvMkUbI2Oa4SUpZDKzYDkvzzdGc55cxt55C9fwsoPFNF1jWIfZNSmE9kXy6D2IZa1o2NEEp5YjJeHFxIHLPnys+B+OJLtienNXDJKm4Pnif3tcvDgNgfj73M8v5Sq/UahlifE174jI0tErCA9mRjc0kdQvNdNqScPzHvC+fTLj901wszLXnOAHTEHmw+Lsf7h6mi+deZr2texzXMeAWvaQWuaRkEEciF9EBERAREQEREBERAREQEREBYKypztEsvi0y5JEXB7YJNrmna5uRjcD4YBJ+SDi8NsZf1G1ekk71unS+z1GtdmGP7JpkkGDh0hL3NJ8AAr1czhrTYq9WGCuwMiYxuG/EAknPMknmSV00BERAXzsQNe10b2hzHgtc0jILSMEEfBfREENwC01LNvRy5zoavdzVS47nNrTZ+yyeZDHNwPirledUQ8cTT948uDqIMTdoaGR94zLD/H7wc4EZ+8QvRUBERAREQEREBERAREQEREBcXjWmJqFuInAfBKM4zjDCenj0XaX4lYHNLXAFrgQQehBGCCg5XB1109CpO/G+WCJ7schucwE4C7Chezdza77ulFzv1Ow50ET/vNpSta5m0495m8yfBXSAiIgLBKypLtE4yZp1ckGN9uTAhrEndJlwaSA0ZwASfDOMZ5oJbgSaS3rmoXd1aaCFjYo54yXAMccxNjOcZ2Ndv8AXGOq9WUf2U6C6npsEUsYjneDJKNoa7c5xLQ/zIZtbz58lYICIiAiIgIiICIiAiIgIiICIiCJ7QeGrEr4b+mOZHqFYlu4+6Ja55mJ58RuHIHzPMZyvjF2pVGDZcbYrWmHa+q6J7ng4zkFgILT4HKptY4kqVeVqxBET0a54DiOfPb18CpWfX3apZFPTbBjqRsEti7GCJHZdhsELnDDSepdz5dEFnouqR2oI7UB3RTDc04IOM45g9DkEL4cT6v7HUnt7d3s8bn7M43EDkM+GThOGdEZSrR1InPcyHdhzyC47nFxyQMdXFfTiDS22q01R5IbYjfGXDmW7mkbgD5dfkgh9Gk1q+10kj49NDMtZH3Heulzz3nc7k0AgDHUjK7fCfA7KjjPNLLbtuaGe0zHc5sY/cYDnaM8/Mrn6fxNNp7fZdUhncyEBseoQxPkhkhHJpka3Lo3gdc56Kj0niulZwK9qvI52MMEjd+SM42Hnn0wg7SIiAiIgIiICIiAiIgIiICIiAuBxrxB7FXL2N32JnCKtD4yWH8mjHkOp9Au8VCaL/xLUn3zzp6bugqcuUlk8p5hnqG42A/EoOpwrwgyuDPY22L8+HWLT2tLnSYA2s5e4wdABjkFTtaByHILKICIiDBXA4h4Pq22Fr42Ml6ssxtDJ4pB917JG88g+HRd8rKCR4E1yV/e6feI/SFE7Xuxt7+A/s7DR5OGM46HyzhVykePdFkc1moUh+v0ffjAyO/h6yV3Y6hw6Z8V3OH9aiuQMswHLHjmDycx45OY4eDgeRCDpIiICIiAiIgIiICIiAiL8vPJBHcd668uZpVF36/cwHOA3ezVT+0nfz93AzjPUn4Kj0DSI6deKpAMRQt2jzJ6lx9SSSfUqQ7IdssFi64H2uzZm9oceZaWPIZEHeLWtI6cuZV8UGUUnwdxqzUbFyGFv2dF7Gtm3ZEwfvBcBjkMxuxzOQQVWICIiAiIgFQGrQfo3Uq9uE7auqyez2os4YLTmkwzNGOTiWlp581frmcQaLFchdWsN3MfgggkOY8fde0jmHA+KDpBZUf2X6u+xTLZn95JTmlrOm8JRE7DZAfHLS3n5qwQEREBERAREQEREGCoG/JLrE8tSGR8Wl1nbLE7CWyWph96CN/7sbejiOvRdrtB1d9em4Qf/JtOZWrjOPt5zta7+7zd/dXQ4Y0VlKrDUj6QtALv45Dze8+rnEn5oNnTtPjrxtggjZHFGMNY0YA/9n18VCX9Xv6k+1V09sLKGTVdfcXB7XtyJ3RNB9/rtBGOYzny63HetS5j0ugR7feB9/GRWrdJJ346eTfMqg4f0eOnXiqQjEcDQ0ebj4uPqTkn1KCS4R06OrqlmrAAyOKnSaG+LtrpRv8AX1PmVfKG43b7Hbra0A3u4x7Jb8CK00jdsgPkx5yR/MrhpygyiIgwUQog8z4a7T/dldqbHRRukkFWZkT3NljbI5nd4bnEoLeh65VzoWvQ3GOkruce7cWPY5ro5I3j917HAObyOeYU/wBmLmurTxEDfBduB8ZH3HmdzwMH0cDn1WvxAz9H6nBqLPdr6iRVudcCbH6tMR55BYT5EeaD8a5Qk0yd2qUmF1SX3r9NuMYHM2om+DwM7gOoVtp15k8TJ4XB8UrQ5jx0LSMhfYjIwoXhhn6NvyaURipc7yzSPgxwwZq+M8gMhw9CUF6iIgIiICIiAiKb4r4whp4hG6a7LyhpRjfK9x6EgfdbyJLj4AoOVZ/XdZZGMGvozO8f5G9OMMaeWPdjy70Lvy7/ABXxFFQrunlyXHDYoRzfNM77kbB4kn8hzWnwHoclWu42S11u3I+zYcB7oml5ljfRoAb8iuTodcXtUtXZiHx6XJ7LVjIGI5NjXTS/iJIAPgAg6XAuhSRMfcuYOoXj3k5/+tv7ldvPk1g5cvHKqkRBqarp7LEMleUB0czHMc0+IcMKe7LbjpNNhEji6SAyQPcc5JgkcwZzzzta1VijOzPAbqDfFuo28jxGS0jl4cigs0REGChQoUEZ2Ztz+kZ8crGo2i0+cbC2MfVhXc4u0Nt2pNUccGVvuO8WStO6N2fRwC4XZE3bp4hJ+0rz2o5P+oLEhP0IVoUE7wJrht1WvlG2zCXQWGcvdsRe6/p4Hk4ejlo9p1FxqtvQjNjTHttR8yCWM/as5eDo93L0WjxGx2mWxqsQcadotZqEQGQw9GWw306Ox4K4OyWPq18crfA5a6N48PMEFB+dNuNmijnj5smY2Rv4XtDh9CFsqG7Lr3dxSaTMXCzpkj49jiNzqrnl0MjfNuxwHpgK5QEREBERBwuNtbNKlNZYN0rQGwsxndPI4MjGPH3nD8lrcE8KR0ogXAPuyjdZtOw6SSV3N3vnntyTgLo8T6Ey9XdVkc9gcWuEjCA9j43BzXDIxyLQuN2fatJI2enbkc+7RlkZIXBrXvhLyYZcNABDmY5jyQUeoahFA0PmexjXOawOccAyPOGt+JKkeEYhHrGsMbja/wBilwDyD3xP3ZHgSRlcPj/RJtRvy14iXGjWrzQwl/dxmd9lxe7IH3jGwtBPTKrOCtDlhdZu3Nou6g8OkY125kcUQLYY2nAzhp5nxJQVKIiDDnYGT4f5KL7JMPous53SXLFmaV/m/vXMHyDWNC6naFc7nTbkoOC2CQA/zPaWj6uC3eF6XcU60GAO6hiaQPAhgz9coOoiIgwUKFZQRPZ2zZPq0PQtvySbM5w2eNjwfnzOFbKN0Rvd61qLPCxBTmx6tEkRP9IVkg17zGGN7ZQDGWuD2nmCwtO4H0IypTsjjcNLrl2Q2QyPjYXF3dwOlcY2Bx54DcKtuQCSN8bvuyNcx34XDB+hXj96TV6VSCCOMsj0bfJLa3sEVqpD9xgZknJYTlpHUdRhB6LxPwlDcLZSZIrUP7K3E7ZNH15bh95vP7p5LS4E1mZ5noXTm7pzmtfKBhs8MgJimA8y0c/VU1SyJI2Sjk2RrXjPLDXNDuf5qB4U1qC7rVizULnRNpsikfghpmbZdjr190ZB8kHoyIiAiIgKZ4h4NZZm9rjms1rYZ3Ynhfty0O3NEjDyeAc8iqZEE3wzw1JXmmt2bLrNmw2OMyd22FrYos4a1jSepc4k5/3pERAREQRfawd1OOr/AG61Vr482ulDnfLDCrNoxyHQKN4sBl1TSq45sjdZtP8ATuogyM/4pSrNAWCVleS9r+rSMuUWQl22gW3bGDtAiNiOFhJ8efeDHk4oPWSVlfnK/SCK1Q9zrlOXwvVZ65/HC4TN+eC76q1CjO0I7JtLn6d3eYwu8mzxvZ9TtHzVmgLhcb6TJbo2KkJa2Wdha0uJDeoOCQOWQMdPFd1EEEdG1ay32ezNSq1SA17azZJJnRYwY978BoI5bgPFWOlaXFWjbBXY2OKMANaPADpknmfiVuIgIiICIiAiIgIiICIsFBFtzJxAT+5V08DH/wCk9jmf8MatVG8NP73VdSmaD3cTa1bcSPemja978DyAlarJAXlVnTjqR1uyDloiNGs4A8xXaZZPxAzEc/Qq84x1U1KVm0MboYnub/1MYZ/UQvlwRo4qUK1bqWRtLz/FLJ78h+bnOQfbhLUhZpVrIP7aKNx/HtAcPk4ELsKI4A/V57+lHOypMJoAegrWgXhrfRrw8fNW6CM7VgBTjmOQK9upKSPANnaCfkHKyBXD46082NPtwDG6SGTbnpuDdw+oC+/CWoe0UqtjGO+hjcR1wSwZGfjlB1kREBERAREQEREBYWUQEREBYcfFZXD441D2fT7c4xmOCQt/GWkN+pCDkdlY31ZrnP8A4hbs2B+B0mxny2xhWa5HCOn+z0atfxihiafxBg3H88rroIjtY+1rRae0Zl1GxDE3lna1kjZHv+DWsVs0YUXreJNa06PGe4gtzH+XcGRtP1P5q1QQvEbhV1ihc6R3WS0pn5wN/KSuD6lwcArkKR7Vaxdps0rAO8qGOyzPg6vI15/pDx81UUrLZY2Ss+7K1r2/hcAR9CgxqAPdSYwTsdgHoTtPVTXZPIDpNIjwix8w9wP+SrCozst9yC1V/sd21EB47C/vGn5iRBaIiICIiAiIgIiICIiAiIgKM7Unbq9er1N25Vi2+bBKJH/LbGVZqK4gkE2sadXaNxqssWpB4Ma5ndRuPruLsILRqyiw52Bk9Bz+SCL4fAk1rUpSAe4ipwNf125a+R7PTmWlWqiOyX7SnJecCJNQsTzuJzktMhYzr4BrBj0Vug19QqiWJ8Lvuysex34XtLT9Cpfsqtudp7IJP21Bz6kg8nQO2t/o2qvUZw39hq2o1gfdssguNb5OcDFIfzY0/NBaKL0UiDWr1fJAuwQW2N8N7C6GUt9ThmVaKK4mPs+radbwNlls1F7vIvAlix8XMcEFqiwFlAREQEREBERAREQEREGCongMGe3qWoPz71g1IumBBU93Ix4OeXH5Kq1m+K8E1l3NteOSUjzEbC4j6Lg9ltAw6XUDjl8rO/e49XOsEy5Pr74HyQVamu0fU31tOszRHEu1scZ5cpJntiaefLlvz8lSqL7UZPsacHU2b9OPb1yBLvOR5YYgo+HdKbUrQ1GZLa7GsBPMkgcyficldFYCFAKi9eHdazpswHKzFarPPwa2Zg/NjlZqP435W9JdnBFtzfk6vJkfRBZKP7V6e7TpZm472k6O1EeuJIHB2f8ADuHzVgtXU6gmhlgd92Zj2H4PaW/6oPpSsCSNkrfuyNa8fBwBH+a+yk+yy46XTKxecuia6EnGM9w90Y+jAqxAREQEREBERAREQEREEb2qzH2H2ZpxJqE0FRuOv20gD8Dx9wPVdXhDGtY0YawBrR5NaMAfkFH8WASappNc82tdZsEeGYoQGEj8T/8ANWYQZUXxMe91bTK/UQCzaeOuNsfdxn/E/wCis8qNpDvNdsP/ALLSgi+DppnyH6MagsgmVhZygwoztSaGV61vO00rlWXd4BplEbs+mJCrMqV7U63eaTdb1xEX/wDbIf8A+KCsWCtfTrAkijlHMSMY8HzDmg5+q2EEZ2cDu3ahTzyq3ZSweUc7WytGPAZe78laKHqEV9dmaW4bqdaORjvB01Ylrx8djmn4BXAQEREBERAREQERYQZRFJcUcVPZKdP0+F1i+5u4gENirtdybJM88h5hvU4QT/aTcdFbgn0+drtVDDXZR7sTb45Hguc7n9jjGS4+AwvSK+7Y3ft34G7H3d2OeM+Gcqf4L4VjpQty1rrj25s2j70kszub8vPMt3dB6BUhQQ8vG87p7EVXT57MNWQwOnZJG3M7Whzm7H+AyOef9FtcC6fPvuX7kXcz3pWkQF7XmOvCwMjaXNOP4jy81r8IMMWp6tWafsS+vZA8WzWI3d4M5557sFWxCDCyVhZKD8uWlrtLv609fxnilj9MyMc3/VbpWUEJwNxJIz2bR7lWzDbjrgB7tj45GwNawvDmuJ54HPHXxV2VHacGu1y45+O8iqVmRefdvfK5+P7warFB5RWmjratJNrJtB/eyfo61I8moyGQbdjGt92N2Dgl3LkPHmvV2lamq6bFZhfXnYHxTNLXNPkRjIPUHyI5hSU/BU9b7TSLk0RGP1SdzrFZ+B09/L488uYJ6ILpYU9wVxEbkL+9Z3VqtI6GzDzwyZv8JPVpGCD6qhQZREQEREBERBgrzfTpp9JntmxUs2orczpxert76Qh2Q2OaLOW7BgDHLn8V6SmEEU3tMpADvm3YHH/ly1Jw7+lpH1WvNr1jU5W19MdNXqtAdPqD4XMdnPKGBkrebj1JIwAVeEJhBxOF+GY6TZNjpJJrD+8msyEGWV/huIHQZOAOQXcREGAsLKwgwQshCgQcLXuEqtxwlnjPfMG1s7HvilDeuN7CCRnwK40vB9yFuaOp297B7sVnZPE4DGGuO3cBjlkc1bZRBFQcY2oh3dzTL3fNyN9ZrLEL/ItcXgtB8iOSyeINSsZFPT+5AacyXX93lxOBtZFuJx1OcKzCyg4PBfDxpQFkjhJZne+axMBgSTyHJIz4AYaPQKgWAmUGUREBERAREQEREBERAREQYCLKwUGEysOWUBERAREQZRYQIP0iIg//2Q==">
            <a:extLst>
              <a:ext uri="{FF2B5EF4-FFF2-40B4-BE49-F238E27FC236}">
                <a16:creationId xmlns:a16="http://schemas.microsoft.com/office/drawing/2014/main" xmlns="" id="{45320AA7-CC4A-40FD-AEBD-7A4E30A96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275462" name="Picture 8">
            <a:extLst>
              <a:ext uri="{FF2B5EF4-FFF2-40B4-BE49-F238E27FC236}">
                <a16:creationId xmlns:a16="http://schemas.microsoft.com/office/drawing/2014/main" xmlns="" id="{C5CB09B6-468E-4220-8957-44692381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88" y="1125538"/>
            <a:ext cx="32639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3" name="Picture 2">
            <a:extLst>
              <a:ext uri="{FF2B5EF4-FFF2-40B4-BE49-F238E27FC236}">
                <a16:creationId xmlns:a16="http://schemas.microsoft.com/office/drawing/2014/main" xmlns="" id="{DE26BE82-01EE-4607-8D9F-CCC1DC10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8288" y="333375"/>
            <a:ext cx="9477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C45F0FEF-6512-4CA6-B4EC-DF560076F7BF}"/>
              </a:ext>
            </a:extLst>
          </p:cNvPr>
          <p:cNvSpPr txBox="1"/>
          <p:nvPr/>
        </p:nvSpPr>
        <p:spPr>
          <a:xfrm>
            <a:off x="1103313" y="836613"/>
            <a:ext cx="2830512" cy="708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4000" b="1" dirty="0">
                <a:solidFill>
                  <a:srgbClr val="003300"/>
                </a:solidFill>
                <a:latin typeface="Calibri" pitchFamily="34" charset="0"/>
              </a:rPr>
              <a:t>Nauczyciele</a:t>
            </a:r>
            <a:r>
              <a:rPr lang="pl-PL" sz="4000" b="1" dirty="0">
                <a:solidFill>
                  <a:srgbClr val="003300"/>
                </a:solidFill>
              </a:rPr>
              <a:t> </a:t>
            </a:r>
          </a:p>
        </p:txBody>
      </p:sp>
      <p:pic>
        <p:nvPicPr>
          <p:cNvPr id="276483" name="Picture 2">
            <a:extLst>
              <a:ext uri="{FF2B5EF4-FFF2-40B4-BE49-F238E27FC236}">
                <a16:creationId xmlns:a16="http://schemas.microsoft.com/office/drawing/2014/main" xmlns="" id="{3DAE85C5-7BA8-42E5-A26D-D6EB60A1A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88" y="1700213"/>
            <a:ext cx="37925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5C33C40-2763-49A9-829A-E759016B1D47}"/>
              </a:ext>
            </a:extLst>
          </p:cNvPr>
          <p:cNvSpPr txBox="1"/>
          <p:nvPr/>
        </p:nvSpPr>
        <p:spPr>
          <a:xfrm>
            <a:off x="4079875" y="2060575"/>
            <a:ext cx="7200900" cy="332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600" b="1" dirty="0">
                <a:latin typeface="Calibri" pitchFamily="34" charset="0"/>
              </a:rPr>
              <a:t>Realizując program nauczyciele: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l-PL" sz="2600" dirty="0">
                <a:latin typeface="Calibri" pitchFamily="34" charset="0"/>
              </a:rPr>
              <a:t> podnoszą swoje umiejętności  </a:t>
            </a:r>
          </a:p>
          <a:p>
            <a:pPr eaLnBrk="1" hangingPunct="1">
              <a:defRPr/>
            </a:pPr>
            <a:r>
              <a:rPr lang="pl-PL" sz="2600" dirty="0">
                <a:latin typeface="Calibri" pitchFamily="34" charset="0"/>
              </a:rPr>
              <a:t>     wychowawcze,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l-PL" sz="2600" dirty="0">
                <a:latin typeface="Calibri" pitchFamily="34" charset="0"/>
              </a:rPr>
              <a:t> doskonalą warsztat pracy,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l-PL" sz="2600" dirty="0">
                <a:latin typeface="Calibri" pitchFamily="34" charset="0"/>
              </a:rPr>
              <a:t> wspierają – otaczają opieką </a:t>
            </a:r>
          </a:p>
          <a:p>
            <a:pPr eaLnBrk="1" hangingPunct="1">
              <a:defRPr/>
            </a:pPr>
            <a:r>
              <a:rPr lang="pl-PL" sz="2600" dirty="0">
                <a:latin typeface="Calibri" pitchFamily="34" charset="0"/>
              </a:rPr>
              <a:t>     uczniów/dzieci i ich rodziców</a:t>
            </a:r>
          </a:p>
          <a:p>
            <a:pPr eaLnBrk="1" hangingPunct="1">
              <a:defRPr/>
            </a:pPr>
            <a:r>
              <a:rPr lang="pl-PL" sz="2600" dirty="0">
                <a:latin typeface="Calibri" pitchFamily="34" charset="0"/>
              </a:rPr>
              <a:t>    w zakresie zadań wychowawczych.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pl-PL" sz="2800" dirty="0">
              <a:latin typeface="Calibri" pitchFamily="34" charset="0"/>
            </a:endParaRPr>
          </a:p>
        </p:txBody>
      </p:sp>
      <p:pic>
        <p:nvPicPr>
          <p:cNvPr id="276485" name="Picture 2">
            <a:extLst>
              <a:ext uri="{FF2B5EF4-FFF2-40B4-BE49-F238E27FC236}">
                <a16:creationId xmlns:a16="http://schemas.microsoft.com/office/drawing/2014/main" xmlns="" id="{2A35F2AA-FDF3-4C0D-8FCC-45C56BDEE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1263" y="333375"/>
            <a:ext cx="987425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>
            <a:extLst>
              <a:ext uri="{FF2B5EF4-FFF2-40B4-BE49-F238E27FC236}">
                <a16:creationId xmlns:a16="http://schemas.microsoft.com/office/drawing/2014/main" xmlns="" id="{7291DF30-5C34-442D-9EF2-0C663657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" y="2276475"/>
            <a:ext cx="431958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723BA96-A11A-458E-A2B0-5EF09A7BC81F}"/>
              </a:ext>
            </a:extLst>
          </p:cNvPr>
          <p:cNvSpPr txBox="1"/>
          <p:nvPr/>
        </p:nvSpPr>
        <p:spPr>
          <a:xfrm>
            <a:off x="1871663" y="1773238"/>
            <a:ext cx="2592387" cy="708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Rodzice </a:t>
            </a:r>
            <a:r>
              <a:rPr lang="pl-PL" sz="4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C325ED8-F823-44F9-8BFD-3ACCC7E44DEB}"/>
              </a:ext>
            </a:extLst>
          </p:cNvPr>
          <p:cNvSpPr txBox="1"/>
          <p:nvPr/>
        </p:nvSpPr>
        <p:spPr>
          <a:xfrm>
            <a:off x="5040313" y="404813"/>
            <a:ext cx="6527800" cy="4893647"/>
          </a:xfrm>
          <a:prstGeom prst="rect">
            <a:avLst/>
          </a:prstGeom>
          <a:pattFill prst="pct5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pl-PL" sz="2600" dirty="0">
                <a:latin typeface="Calibri" pitchFamily="34" charset="0"/>
              </a:rPr>
              <a:t> Są poinformowani o realizacji </a:t>
            </a:r>
          </a:p>
          <a:p>
            <a:pPr eaLnBrk="1" hangingPunct="1">
              <a:defRPr/>
            </a:pPr>
            <a:r>
              <a:rPr lang="pl-PL" sz="2600" dirty="0">
                <a:latin typeface="Calibri" pitchFamily="34" charset="0"/>
              </a:rPr>
              <a:t>     programu.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l-PL" sz="2600" dirty="0">
                <a:latin typeface="Calibri" pitchFamily="34" charset="0"/>
              </a:rPr>
              <a:t> Wiedzą, jaki jest cel i przebieg  </a:t>
            </a:r>
          </a:p>
          <a:p>
            <a:pPr eaLnBrk="1" hangingPunct="1">
              <a:defRPr/>
            </a:pPr>
            <a:r>
              <a:rPr lang="pl-PL" sz="2600" dirty="0">
                <a:latin typeface="Calibri" pitchFamily="34" charset="0"/>
              </a:rPr>
              <a:t>     programu.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l-PL" sz="2600" dirty="0">
                <a:latin typeface="Calibri" pitchFamily="34" charset="0"/>
              </a:rPr>
              <a:t> Mogą uczestniczyć w prezentacji prac  	swoich dzieci jako efektów  wdrażania 	programu.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l-PL" sz="2600" dirty="0">
                <a:latin typeface="Calibri" pitchFamily="34" charset="0"/>
              </a:rPr>
              <a:t> Współpracują ze szkołą dla </a:t>
            </a:r>
          </a:p>
          <a:p>
            <a:pPr eaLnBrk="1" hangingPunct="1">
              <a:defRPr/>
            </a:pPr>
            <a:r>
              <a:rPr lang="pl-PL" sz="2600" dirty="0">
                <a:latin typeface="Calibri" pitchFamily="34" charset="0"/>
              </a:rPr>
              <a:t>     dobra swojego dziecka.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l-PL" sz="2600" dirty="0">
                <a:latin typeface="Calibri" pitchFamily="34" charset="0"/>
              </a:rPr>
              <a:t> Dążą, we współpracy z  nauczycielami, do 	kształtowania     prawidłowych postaw 	społeczno-  emocjonalnych.</a:t>
            </a:r>
          </a:p>
        </p:txBody>
      </p:sp>
      <p:pic>
        <p:nvPicPr>
          <p:cNvPr id="277509" name="Picture 2">
            <a:extLst>
              <a:ext uri="{FF2B5EF4-FFF2-40B4-BE49-F238E27FC236}">
                <a16:creationId xmlns:a16="http://schemas.microsoft.com/office/drawing/2014/main" xmlns="" id="{6C72DDBE-7DAC-4B19-8900-FEFE9F2E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404813"/>
            <a:ext cx="1073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B7F211E-7CC6-4C4D-AE05-1F2CF871F450}"/>
              </a:ext>
            </a:extLst>
          </p:cNvPr>
          <p:cNvSpPr/>
          <p:nvPr/>
        </p:nvSpPr>
        <p:spPr>
          <a:xfrm>
            <a:off x="1145381" y="1165225"/>
            <a:ext cx="9696450" cy="4032250"/>
          </a:xfrm>
          <a:prstGeom prst="rect">
            <a:avLst/>
          </a:prstGeom>
          <a:pattFill prst="pct5">
            <a:fgClr>
              <a:schemeClr val="accent3">
                <a:lumMod val="85000"/>
              </a:schemeClr>
            </a:fgClr>
            <a:bgClr>
              <a:schemeClr val="bg1"/>
            </a:bgClr>
          </a:patt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3200" dirty="0">
                <a:latin typeface="Calibri" pitchFamily="34" charset="0"/>
              </a:rPr>
              <a:t>„</a:t>
            </a:r>
            <a:r>
              <a:rPr lang="pl-PL" sz="3200" b="1" dirty="0">
                <a:latin typeface="Calibri" pitchFamily="34" charset="0"/>
              </a:rPr>
              <a:t>Najważniejszym zadaniem </a:t>
            </a:r>
          </a:p>
          <a:p>
            <a:pPr eaLnBrk="1" hangingPunct="1">
              <a:defRPr/>
            </a:pPr>
            <a:r>
              <a:rPr lang="pl-PL" sz="3200" b="1" dirty="0">
                <a:latin typeface="Calibri" pitchFamily="34" charset="0"/>
              </a:rPr>
              <a:t>w wychowaniu dzieci jest pomoc w formowaniu pozytywnego wyobrażenia o sobie, by wytworzyły wiarę w siebie oraz poczucie, że gdy dają coś z siebie innym                i przyjmują coś od innych, to jednocześnie wzbogacają siebie nawzajem</a:t>
            </a:r>
            <a:r>
              <a:rPr lang="pl-PL" sz="3200" dirty="0">
                <a:latin typeface="Calibri" pitchFamily="34" charset="0"/>
              </a:rPr>
              <a:t>”</a:t>
            </a:r>
          </a:p>
          <a:p>
            <a:pPr eaLnBrk="1" hangingPunct="1">
              <a:defRPr/>
            </a:pPr>
            <a:endParaRPr lang="pl-PL" sz="32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pl-PL" sz="3200" dirty="0">
                <a:latin typeface="Calibri" pitchFamily="34" charset="0"/>
              </a:rPr>
              <a:t>Prof. Nada </a:t>
            </a:r>
            <a:r>
              <a:rPr lang="pl-PL" sz="3200" dirty="0" err="1">
                <a:latin typeface="Calibri" pitchFamily="34" charset="0"/>
              </a:rPr>
              <a:t>Ignjatović</a:t>
            </a:r>
            <a:r>
              <a:rPr lang="pl-PL" sz="3200" dirty="0">
                <a:latin typeface="Calibri" pitchFamily="34" charset="0"/>
              </a:rPr>
              <a:t> - </a:t>
            </a:r>
            <a:r>
              <a:rPr lang="pl-PL" sz="3200" dirty="0" err="1">
                <a:latin typeface="Calibri" pitchFamily="34" charset="0"/>
              </a:rPr>
              <a:t>Savić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278531" name="Picture 2">
            <a:extLst>
              <a:ext uri="{FF2B5EF4-FFF2-40B4-BE49-F238E27FC236}">
                <a16:creationId xmlns:a16="http://schemas.microsoft.com/office/drawing/2014/main" xmlns="" id="{5A6EFD22-4AD9-4475-9FAD-041B965D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7313" y="476250"/>
            <a:ext cx="11890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ymbol zastępczy zawartości 2">
            <a:extLst>
              <a:ext uri="{FF2B5EF4-FFF2-40B4-BE49-F238E27FC236}">
                <a16:creationId xmlns:a16="http://schemas.microsoft.com/office/drawing/2014/main" xmlns="" id="{670AC62A-321D-459C-B79E-7DA05770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636838"/>
            <a:ext cx="11950700" cy="4221162"/>
          </a:xfrm>
        </p:spPr>
        <p:txBody>
          <a:bodyPr/>
          <a:lstStyle/>
          <a:p>
            <a:pPr eaLnBrk="1" hangingPunct="1"/>
            <a:r>
              <a:rPr lang="pl-PL" altLang="pl-PL">
                <a:solidFill>
                  <a:srgbClr val="002060"/>
                </a:solidFill>
              </a:rPr>
              <a:t>Zawołasz dziecko i zaproponujesz mu wykonanie ćwiczenia, </a:t>
            </a:r>
            <a:r>
              <a:rPr lang="pl-PL" altLang="pl-PL" b="1">
                <a:solidFill>
                  <a:srgbClr val="0000FF"/>
                </a:solidFill>
              </a:rPr>
              <a:t>musisz pobudzić zainteresowanie dziecka </a:t>
            </a:r>
            <a:r>
              <a:rPr lang="pl-PL" altLang="pl-PL">
                <a:solidFill>
                  <a:srgbClr val="002060"/>
                </a:solidFill>
              </a:rPr>
              <a:t>tak, by było gotowe do jego wykonania, i by chciało z całych sił wykonać je samodzielnie; </a:t>
            </a:r>
            <a:r>
              <a:rPr lang="pl-PL" altLang="pl-PL" u="sng">
                <a:solidFill>
                  <a:srgbClr val="002060"/>
                </a:solidFill>
              </a:rPr>
              <a:t>nauczyciel ma za zadanie wyłącznie kierować i nadzorować, by dziecko nie zeszło z wytyczonej drogi.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 u="sng">
              <a:solidFill>
                <a:srgbClr val="002060"/>
              </a:solidFill>
            </a:endParaRPr>
          </a:p>
          <a:p>
            <a:pPr eaLnBrk="1" hangingPunct="1"/>
            <a:r>
              <a:rPr lang="pl-PL" altLang="pl-PL">
                <a:solidFill>
                  <a:srgbClr val="002060"/>
                </a:solidFill>
              </a:rPr>
              <a:t>Podczas zabawy dzieci osiągają największe sukcesy. (…) Najważniejsze w zabawie jest to, że powstają nowe relacje... pomiędzy sytuacjami wymyślonymi a sytuacjami rzeczywistymi.</a:t>
            </a:r>
          </a:p>
        </p:txBody>
      </p:sp>
      <p:pic>
        <p:nvPicPr>
          <p:cNvPr id="197635" name="Picture 2">
            <a:extLst>
              <a:ext uri="{FF2B5EF4-FFF2-40B4-BE49-F238E27FC236}">
                <a16:creationId xmlns:a16="http://schemas.microsoft.com/office/drawing/2014/main" xmlns="" id="{FF2E5965-DFE9-4D5E-A2EF-29D74369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" y="381000"/>
            <a:ext cx="116713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E17002F3-F8B5-4F3D-9E92-E2C0AFC8BE6A}"/>
              </a:ext>
            </a:extLst>
          </p:cNvPr>
          <p:cNvSpPr txBox="1"/>
          <p:nvPr/>
        </p:nvSpPr>
        <p:spPr bwMode="auto"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pl-PL" sz="20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Dziękuję za uwagę i zapraszam na przerwę!</a:t>
            </a:r>
          </a:p>
        </p:txBody>
      </p:sp>
      <p:pic>
        <p:nvPicPr>
          <p:cNvPr id="3" name="Obraz 2" descr="Obraz zawierający kot, podłoże, wewnątrz, kot domowy&#10;&#10;Opis wygenerowany automatycznie">
            <a:extLst>
              <a:ext uri="{FF2B5EF4-FFF2-40B4-BE49-F238E27FC236}">
                <a16:creationId xmlns:a16="http://schemas.microsoft.com/office/drawing/2014/main" xmlns="" id="{64B18035-B8BB-410B-8A6A-2CB717C4A1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920" b="17080"/>
          <a:stretch/>
        </p:blipFill>
        <p:spPr>
          <a:xfrm>
            <a:off x="2389717" y="612775"/>
            <a:ext cx="7315200" cy="41148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0765AEE4-B0D7-4A55-8BD8-A59803CA1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71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C4FDC8-82AA-4FAC-8CFE-37217187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247650"/>
            <a:ext cx="11753850" cy="733425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b="1" dirty="0"/>
              <a:t>dr Marshall Rosenberg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58141D9-2C0F-4924-8195-AE9AF7C6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0" y="0"/>
            <a:ext cx="6915150" cy="68135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>
                <a:solidFill>
                  <a:srgbClr val="000000"/>
                </a:solidFill>
              </a:rPr>
              <a:t>był </a:t>
            </a:r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doktorem psychologii,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>
                <a:solidFill>
                  <a:srgbClr val="000000"/>
                </a:solidFill>
              </a:rPr>
              <a:t>światowej sławy działaczem na rzecz pokoju               i założycielem Ośrodka </a:t>
            </a:r>
            <a:r>
              <a:rPr lang="pl-PL" sz="2800" b="1" dirty="0">
                <a:solidFill>
                  <a:srgbClr val="000000"/>
                </a:solidFill>
              </a:rPr>
              <a:t>Porozumienia Bez Przemocy </a:t>
            </a:r>
            <a:r>
              <a:rPr lang="pl-PL" sz="2800" dirty="0">
                <a:solidFill>
                  <a:srgbClr val="000000"/>
                </a:solidFill>
                <a:hlinkClick r:id="rId2"/>
              </a:rPr>
              <a:t>www.cnvc.org</a:t>
            </a:r>
            <a:r>
              <a:rPr lang="pl-PL" sz="2800" dirty="0">
                <a:solidFill>
                  <a:srgbClr val="000000"/>
                </a:solidFill>
              </a:rPr>
              <a:t>  Wychowany                       w niespokojnej dzielnicy Detroit,  jako chłopiec doznał wiele krzywdy ze względu na pochodzenie.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sz="10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rgbClr val="000000"/>
                </a:solidFill>
              </a:rPr>
              <a:t>za kluczową przyczynę przemocy uznał  </a:t>
            </a:r>
            <a:r>
              <a:rPr lang="pl-PL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język  i sposób, w jaki się posługujemy</a:t>
            </a:r>
            <a:r>
              <a:rPr lang="pl-P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słowami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>
                <a:solidFill>
                  <a:srgbClr val="000000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>
                <a:solidFill>
                  <a:srgbClr val="000000"/>
                </a:solidFill>
              </a:rPr>
              <a:t>M. Rosenberg   </a:t>
            </a:r>
            <a:r>
              <a:rPr lang="pl-PL" sz="2800" b="1" dirty="0"/>
              <a:t>Zmarł 7.02.2015r.</a:t>
            </a:r>
          </a:p>
        </p:txBody>
      </p:sp>
      <p:sp>
        <p:nvSpPr>
          <p:cNvPr id="198660" name="Symbol zastępczy tekstu 3">
            <a:extLst>
              <a:ext uri="{FF2B5EF4-FFF2-40B4-BE49-F238E27FC236}">
                <a16:creationId xmlns:a16="http://schemas.microsoft.com/office/drawing/2014/main" xmlns="" id="{18A4C9D1-0FFE-42AC-B94C-0BE76F489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150" y="981075"/>
            <a:ext cx="4438650" cy="5761038"/>
          </a:xfrm>
        </p:spPr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198661" name="Obraz 4" descr="patronat &gt; Wychowanie w duchu empatii   naturalne i ekologiczne rodzicielstwo">
            <a:extLst>
              <a:ext uri="{FF2B5EF4-FFF2-40B4-BE49-F238E27FC236}">
                <a16:creationId xmlns:a16="http://schemas.microsoft.com/office/drawing/2014/main" xmlns="" id="{21A547A8-7387-4973-A3D4-0AA148239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981075"/>
            <a:ext cx="39624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206C63-132D-442E-9C64-37872A51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450"/>
            <a:ext cx="12192000" cy="720725"/>
          </a:xfrm>
          <a:solidFill>
            <a:schemeClr val="bg1">
              <a:lumMod val="6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            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4400" b="1" dirty="0"/>
              <a:t>   dr Marshall Rosenberg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29C888F-37DC-4A69-9F48-7E39DB61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450" y="-71438"/>
            <a:ext cx="7067550" cy="681355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000" dirty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rgbClr val="000000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>
                <a:solidFill>
                  <a:srgbClr val="000000"/>
                </a:solidFill>
              </a:rPr>
              <a:t>zdefiniował pewną szczególną postawę wobec porozumiewania się  </a:t>
            </a:r>
            <a:r>
              <a:rPr lang="pl-PL" sz="2800" u="sng" dirty="0">
                <a:solidFill>
                  <a:srgbClr val="000000"/>
                </a:solidFill>
              </a:rPr>
              <a:t>(</a:t>
            </a:r>
            <a:r>
              <a:rPr lang="pl-PL" sz="2800" b="1" u="sng" dirty="0">
                <a:solidFill>
                  <a:srgbClr val="000000"/>
                </a:solidFill>
              </a:rPr>
              <a:t>mówienia i słuchania</a:t>
            </a:r>
            <a:r>
              <a:rPr lang="pl-PL" sz="2800" dirty="0">
                <a:solidFill>
                  <a:srgbClr val="000000"/>
                </a:solidFill>
              </a:rPr>
              <a:t>),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>
                <a:solidFill>
                  <a:srgbClr val="000000"/>
                </a:solidFill>
              </a:rPr>
              <a:t>która umożliwia nawiązanie kontaktu z samym sobą i z  innymi – przywraca naszą wrodzoną </a:t>
            </a:r>
            <a:r>
              <a:rPr lang="pl-P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postawę 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porozumienia współodczuwającego.</a:t>
            </a:r>
            <a:endParaRPr lang="pl-PL" sz="2800" b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u="sng" dirty="0">
                <a:solidFill>
                  <a:srgbClr val="6600CC"/>
                </a:solidFill>
              </a:rPr>
              <a:t>Często używamy słów, które ranią, które bolą zarówno nas  samych jak i innych</a:t>
            </a:r>
            <a:r>
              <a:rPr lang="pl-PL" sz="28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sz="1000" b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00"/>
                </a:solidFill>
              </a:rPr>
              <a:t>Ogromnie ważne jest </a:t>
            </a:r>
            <a:r>
              <a:rPr lang="pl-PL" sz="2800" b="1" u="sng" dirty="0">
                <a:solidFill>
                  <a:srgbClr val="000000"/>
                </a:solidFill>
              </a:rPr>
              <a:t>słuchanie… </a:t>
            </a:r>
            <a:r>
              <a:rPr lang="pl-PL" sz="2800" dirty="0">
                <a:solidFill>
                  <a:srgbClr val="000000"/>
                </a:solidFill>
              </a:rPr>
              <a:t>uświadomienie sobie  </a:t>
            </a:r>
            <a:r>
              <a:rPr lang="pl-PL" sz="2800" dirty="0"/>
              <a:t>własnych</a:t>
            </a:r>
            <a:r>
              <a:rPr lang="pl-PL" sz="2800" dirty="0">
                <a:solidFill>
                  <a:srgbClr val="000000"/>
                </a:solidFill>
              </a:rPr>
              <a:t> spostrzeżeń, uczuć i potrzeb, a także  </a:t>
            </a:r>
            <a:r>
              <a:rPr lang="pl-PL" sz="2800" dirty="0"/>
              <a:t>potrzeb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/>
              <a:t>innych ludzi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sz="2800" dirty="0"/>
          </a:p>
        </p:txBody>
      </p:sp>
      <p:sp>
        <p:nvSpPr>
          <p:cNvPr id="199684" name="Symbol zastępczy tekstu 3">
            <a:extLst>
              <a:ext uri="{FF2B5EF4-FFF2-40B4-BE49-F238E27FC236}">
                <a16:creationId xmlns:a16="http://schemas.microsoft.com/office/drawing/2014/main" xmlns="" id="{606FD779-CE40-4C83-A949-403DE6B01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836613"/>
            <a:ext cx="4648200" cy="5905500"/>
          </a:xfrm>
        </p:spPr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199685" name="Obraz 5">
            <a:extLst>
              <a:ext uri="{FF2B5EF4-FFF2-40B4-BE49-F238E27FC236}">
                <a16:creationId xmlns:a16="http://schemas.microsoft.com/office/drawing/2014/main" xmlns="" id="{FBFFDE36-FD6B-428F-8C44-97CAEE54D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6482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5">
            <a:extLst>
              <a:ext uri="{FF2B5EF4-FFF2-40B4-BE49-F238E27FC236}">
                <a16:creationId xmlns:a16="http://schemas.microsoft.com/office/drawing/2014/main" xmlns="" id="{4E970B83-6190-492A-A6C9-D47830BB2935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524000" y="0"/>
            <a:ext cx="8229600" cy="1417638"/>
          </a:xfrm>
        </p:spPr>
        <p:txBody>
          <a:bodyPr/>
          <a:lstStyle/>
          <a:p>
            <a:pPr eaLnBrk="1" hangingPunct="1"/>
            <a:r>
              <a:rPr lang="pl-PL" altLang="pl-PL" sz="3600"/>
              <a:t> </a:t>
            </a:r>
          </a:p>
        </p:txBody>
      </p:sp>
      <p:pic>
        <p:nvPicPr>
          <p:cNvPr id="200707" name="Picture 4" descr="IMG_4161">
            <a:extLst>
              <a:ext uri="{FF2B5EF4-FFF2-40B4-BE49-F238E27FC236}">
                <a16:creationId xmlns:a16="http://schemas.microsoft.com/office/drawing/2014/main" xmlns="" id="{34EDD958-C8DB-428A-A1BC-9203A9390EF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93800" y="1138238"/>
            <a:ext cx="3460750" cy="4610100"/>
          </a:xfrm>
        </p:spPr>
      </p:pic>
      <p:sp>
        <p:nvSpPr>
          <p:cNvPr id="200708" name="Rectangle 8">
            <a:extLst>
              <a:ext uri="{FF2B5EF4-FFF2-40B4-BE49-F238E27FC236}">
                <a16:creationId xmlns:a16="http://schemas.microsoft.com/office/drawing/2014/main" xmlns="" id="{F58D2B9F-995B-46C4-9C65-46D84D9CC675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5735638" y="0"/>
            <a:ext cx="6456362" cy="6858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pl-PL" sz="2000" b="1" dirty="0">
                <a:solidFill>
                  <a:srgbClr val="0725BB"/>
                </a:solidFill>
              </a:rPr>
              <a:t>	</a:t>
            </a:r>
            <a:endParaRPr lang="pl-PL" altLang="pl-PL" sz="1600" dirty="0"/>
          </a:p>
          <a:p>
            <a:pPr eaLnBrk="1" hangingPunct="1">
              <a:buFontTx/>
              <a:buNone/>
            </a:pPr>
            <a:r>
              <a:rPr lang="pl-PL" altLang="pl-PL" sz="2800" dirty="0"/>
              <a:t>     </a:t>
            </a:r>
            <a:r>
              <a:rPr lang="pl-PL" altLang="pl-PL" sz="2800" dirty="0">
                <a:solidFill>
                  <a:srgbClr val="CC0000"/>
                </a:solidFill>
              </a:rPr>
              <a:t>Była  koordynatorem Światowej Organizacji Porozumienia Bez Przemocy </a:t>
            </a:r>
            <a:r>
              <a:rPr lang="pl-PL" altLang="pl-PL" sz="2800" dirty="0" err="1">
                <a:solidFill>
                  <a:srgbClr val="6600CC"/>
                </a:solidFill>
              </a:rPr>
              <a:t>cnvc</a:t>
            </a:r>
            <a:r>
              <a:rPr lang="pl-PL" altLang="pl-PL" sz="2800" dirty="0">
                <a:solidFill>
                  <a:srgbClr val="6600CC"/>
                </a:solidFill>
              </a:rPr>
              <a:t> </a:t>
            </a:r>
            <a:r>
              <a:rPr lang="pl-PL" altLang="pl-PL" sz="2800" dirty="0">
                <a:solidFill>
                  <a:srgbClr val="CC0000"/>
                </a:solidFill>
              </a:rPr>
              <a:t>na terenie krajów byłej Jugosławii. Od uzyskania certyfikatu trenera "Porozumienia Bez Przemocy" w 1993 roku prowadziła liczne szkolenia tej metody w kraju i za granicą, m.in.             w Polsce.</a:t>
            </a:r>
            <a:r>
              <a:rPr lang="pl-PL" altLang="pl-PL" sz="2800" b="1" dirty="0">
                <a:solidFill>
                  <a:srgbClr val="CC0000"/>
                </a:solidFill>
              </a:rPr>
              <a:t/>
            </a:r>
            <a:br>
              <a:rPr lang="pl-PL" altLang="pl-PL" sz="2800" b="1" dirty="0">
                <a:solidFill>
                  <a:srgbClr val="CC0000"/>
                </a:solidFill>
              </a:rPr>
            </a:br>
            <a:endParaRPr lang="pl-PL" altLang="pl-PL" sz="2800" b="1" dirty="0">
              <a:solidFill>
                <a:srgbClr val="CC0000"/>
              </a:solidFill>
            </a:endParaRPr>
          </a:p>
          <a:p>
            <a:pPr eaLnBrk="1" hangingPunct="1">
              <a:buFontTx/>
              <a:buNone/>
            </a:pPr>
            <a:r>
              <a:rPr lang="pl-PL" altLang="pl-PL" sz="2800" b="1" dirty="0">
                <a:solidFill>
                  <a:srgbClr val="CC0000"/>
                </a:solidFill>
              </a:rPr>
              <a:t>     </a:t>
            </a:r>
            <a:endParaRPr lang="pl-PL" altLang="pl-PL" sz="1700" b="1" dirty="0">
              <a:solidFill>
                <a:srgbClr val="CC0000"/>
              </a:solidFill>
            </a:endParaRPr>
          </a:p>
          <a:p>
            <a:pPr algn="ctr" eaLnBrk="1" hangingPunct="1">
              <a:buFontTx/>
              <a:buNone/>
            </a:pPr>
            <a:r>
              <a:rPr lang="pl-PL" altLang="pl-PL" sz="1700" b="1" dirty="0">
                <a:solidFill>
                  <a:srgbClr val="CC0000"/>
                </a:solidFill>
              </a:rPr>
              <a:t>     </a:t>
            </a:r>
            <a:r>
              <a:rPr lang="pl-PL" altLang="pl-PL" sz="2000" b="1" dirty="0">
                <a:solidFill>
                  <a:srgbClr val="6600CC"/>
                </a:solidFill>
              </a:rPr>
              <a:t>Do Polski została zaproszona  w 2004 przez  CMPPP -  MEN  </a:t>
            </a:r>
          </a:p>
          <a:p>
            <a:pPr algn="ctr" eaLnBrk="1" hangingPunct="1">
              <a:buFontTx/>
              <a:buNone/>
            </a:pPr>
            <a:r>
              <a:rPr lang="pl-PL" altLang="pl-PL" sz="2000" b="1" dirty="0">
                <a:solidFill>
                  <a:srgbClr val="6600CC"/>
                </a:solidFill>
              </a:rPr>
              <a:t>      prowadziła warsztaty do 2011r.       </a:t>
            </a:r>
            <a:r>
              <a:rPr lang="pl-PL" altLang="pl-PL" sz="2000" b="1" dirty="0">
                <a:solidFill>
                  <a:srgbClr val="CC0000"/>
                </a:solidFill>
              </a:rPr>
              <a:t>       </a:t>
            </a:r>
          </a:p>
          <a:p>
            <a:pPr eaLnBrk="1" hangingPunct="1">
              <a:buFontTx/>
              <a:buNone/>
            </a:pPr>
            <a:r>
              <a:rPr lang="pl-PL" altLang="pl-PL" sz="1700" b="1" dirty="0">
                <a:solidFill>
                  <a:srgbClr val="CC0000"/>
                </a:solidFill>
              </a:rPr>
              <a:t>                                                       - </a:t>
            </a:r>
            <a:r>
              <a:rPr lang="pl-PL" altLang="pl-PL" sz="1700" b="1" dirty="0">
                <a:solidFill>
                  <a:srgbClr val="0000FF"/>
                </a:solidFill>
              </a:rPr>
              <a:t>zmarła 20 lipca 2011 </a:t>
            </a:r>
            <a:r>
              <a:rPr lang="pl-PL" altLang="pl-PL" sz="1800" b="1" dirty="0">
                <a:solidFill>
                  <a:srgbClr val="CC0000"/>
                </a:solidFill>
              </a:rPr>
              <a:t>-</a:t>
            </a:r>
          </a:p>
          <a:p>
            <a:pPr eaLnBrk="1" hangingPunct="1"/>
            <a:endParaRPr lang="pl-PL" altLang="pl-PL" sz="1800" b="1" dirty="0">
              <a:solidFill>
                <a:srgbClr val="CC0000"/>
              </a:solidFill>
            </a:endParaRPr>
          </a:p>
          <a:p>
            <a:pPr eaLnBrk="1" hangingPunct="1"/>
            <a:endParaRPr lang="pl-PL" altLang="pl-PL" sz="1800" b="1" dirty="0">
              <a:solidFill>
                <a:srgbClr val="CC0000"/>
              </a:solidFill>
            </a:endParaRPr>
          </a:p>
        </p:txBody>
      </p:sp>
      <p:sp>
        <p:nvSpPr>
          <p:cNvPr id="200709" name="Rectangle 11">
            <a:extLst>
              <a:ext uri="{FF2B5EF4-FFF2-40B4-BE49-F238E27FC236}">
                <a16:creationId xmlns:a16="http://schemas.microsoft.com/office/drawing/2014/main" xmlns="" id="{69968B99-4A0A-4BEA-A6D3-680BDA2E93F2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3838" y="2781300"/>
            <a:ext cx="5859462" cy="4076700"/>
          </a:xfrm>
        </p:spPr>
        <p:txBody>
          <a:bodyPr/>
          <a:lstStyle/>
          <a:p>
            <a:pPr eaLnBrk="1" hangingPunct="1"/>
            <a:endParaRPr lang="pl-PL" altLang="pl-PL" sz="1800" b="1"/>
          </a:p>
          <a:p>
            <a:pPr eaLnBrk="1" hangingPunct="1"/>
            <a:endParaRPr lang="pl-PL" altLang="pl-PL" sz="1800" b="1"/>
          </a:p>
          <a:p>
            <a:pPr eaLnBrk="1" hangingPunct="1"/>
            <a:endParaRPr lang="pl-PL" altLang="pl-PL" sz="1800" b="1"/>
          </a:p>
          <a:p>
            <a:pPr eaLnBrk="1" hangingPunct="1"/>
            <a:endParaRPr lang="pl-PL" altLang="pl-PL" sz="1800" b="1"/>
          </a:p>
          <a:p>
            <a:pPr eaLnBrk="1" hangingPunct="1">
              <a:buFontTx/>
              <a:buNone/>
            </a:pPr>
            <a:r>
              <a:rPr lang="pl-PL" altLang="pl-PL" sz="1800" b="1"/>
              <a:t> </a:t>
            </a:r>
          </a:p>
          <a:p>
            <a:pPr eaLnBrk="1" hangingPunct="1"/>
            <a:endParaRPr lang="pl-PL" altLang="pl-PL" sz="1800"/>
          </a:p>
          <a:p>
            <a:pPr eaLnBrk="1" hangingPunct="1"/>
            <a:endParaRPr lang="pl-PL" altLang="pl-PL" sz="1800"/>
          </a:p>
          <a:p>
            <a:pPr eaLnBrk="1" hangingPunct="1"/>
            <a:endParaRPr lang="pl-PL" altLang="pl-PL" sz="1800" b="1"/>
          </a:p>
          <a:p>
            <a:pPr eaLnBrk="1" hangingPunct="1">
              <a:buFontTx/>
              <a:buNone/>
            </a:pPr>
            <a:r>
              <a:rPr lang="pl-PL" altLang="pl-PL" sz="1800" b="1"/>
              <a:t>   </a:t>
            </a:r>
          </a:p>
          <a:p>
            <a:pPr eaLnBrk="1" hangingPunct="1">
              <a:buFontTx/>
              <a:buNone/>
            </a:pPr>
            <a:r>
              <a:rPr lang="pl-PL" altLang="pl-PL" sz="1800" b="1"/>
              <a:t>     </a:t>
            </a:r>
            <a:r>
              <a:rPr lang="pl-PL" altLang="pl-PL" sz="2000" b="1">
                <a:solidFill>
                  <a:srgbClr val="0000FF"/>
                </a:solidFill>
              </a:rPr>
              <a:t>Profesor psychologii  Nada Ignjatović-Savić</a:t>
            </a:r>
            <a:r>
              <a:rPr lang="pl-PL" altLang="pl-PL" sz="2000">
                <a:solidFill>
                  <a:srgbClr val="0000FF"/>
                </a:solidFill>
              </a:rPr>
              <a:t> pracowała prawie 30 lat na Uniwersytecie Belgradzkim jako wykładowca i badacz.  </a:t>
            </a:r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xmlns="" id="{AE58C248-2AC9-4D8E-89C4-DCAB9AF9D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0"/>
            <a:ext cx="5268913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Nada </a:t>
            </a:r>
            <a:r>
              <a:rPr lang="pl-PL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Ignjatović-Savić</a:t>
            </a:r>
            <a:r>
              <a:rPr lang="pl-PL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–psycholog</a:t>
            </a:r>
          </a:p>
          <a:p>
            <a:pPr algn="ctr" eaLnBrk="1" hangingPunct="1">
              <a:defRPr/>
            </a:pPr>
            <a:r>
              <a:rPr lang="pl-PL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autorka programu</a:t>
            </a:r>
          </a:p>
          <a:p>
            <a:pPr algn="ctr" eaLnBrk="1" hangingPunct="1">
              <a:defRPr/>
            </a:pPr>
            <a:r>
              <a:rPr lang="pl-PL" b="1" dirty="0">
                <a:solidFill>
                  <a:srgbClr val="D80A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„Strażnicy Uśmiechu”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ymbol zastępczy tekstu 2">
            <a:extLst>
              <a:ext uri="{FF2B5EF4-FFF2-40B4-BE49-F238E27FC236}">
                <a16:creationId xmlns:a16="http://schemas.microsoft.com/office/drawing/2014/main" xmlns="" id="{F195F82E-BD75-42A6-AB53-925FBB05A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888" y="476250"/>
            <a:ext cx="5386387" cy="12080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pl-PL" altLang="pl-PL" dirty="0">
                <a:solidFill>
                  <a:srgbClr val="002060"/>
                </a:solidFill>
                <a:latin typeface="Calibri" panose="020F0502020204030204" pitchFamily="34" charset="0"/>
              </a:rPr>
              <a:t>Autorka programu:</a:t>
            </a:r>
          </a:p>
          <a:p>
            <a:pPr>
              <a:spcBef>
                <a:spcPct val="0"/>
              </a:spcBef>
            </a:pPr>
            <a:r>
              <a:rPr lang="pl-PL" altLang="pl-PL" dirty="0">
                <a:solidFill>
                  <a:srgbClr val="002060"/>
                </a:solidFill>
                <a:latin typeface="Calibri" panose="020F0502020204030204" pitchFamily="34" charset="0"/>
              </a:rPr>
              <a:t>prof. psychologii </a:t>
            </a:r>
          </a:p>
          <a:p>
            <a:pPr>
              <a:spcBef>
                <a:spcPct val="0"/>
              </a:spcBef>
            </a:pPr>
            <a:r>
              <a:rPr lang="pl-PL" altLang="pl-PL" dirty="0">
                <a:solidFill>
                  <a:srgbClr val="002060"/>
                </a:solidFill>
                <a:latin typeface="Calibri" panose="020F0502020204030204" pitchFamily="34" charset="0"/>
              </a:rPr>
              <a:t>Nada </a:t>
            </a:r>
            <a:r>
              <a:rPr lang="pl-PL" altLang="pl-PL" dirty="0" err="1">
                <a:solidFill>
                  <a:srgbClr val="002060"/>
                </a:solidFill>
                <a:latin typeface="Calibri" panose="020F0502020204030204" pitchFamily="34" charset="0"/>
              </a:rPr>
              <a:t>Ignjatović-Savić</a:t>
            </a:r>
            <a:endParaRPr lang="pl-PL" altLang="pl-PL" dirty="0">
              <a:latin typeface="Calibri" panose="020F0502020204030204" pitchFamily="34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F152E52-2F63-48C1-9337-ED824F41C572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096000" y="476250"/>
            <a:ext cx="5389563" cy="12239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endParaRPr lang="pl-PL" sz="2600" dirty="0">
              <a:latin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l-PL" sz="2600" dirty="0">
                <a:latin typeface="Calibri" pitchFamily="34" charset="0"/>
              </a:rPr>
              <a:t>Upowszechnienie programu </a:t>
            </a:r>
          </a:p>
          <a:p>
            <a:pPr algn="ctr">
              <a:spcBef>
                <a:spcPts val="0"/>
              </a:spcBef>
              <a:defRPr/>
            </a:pPr>
            <a:r>
              <a:rPr lang="pl-PL" sz="2600" dirty="0">
                <a:latin typeface="Calibri" pitchFamily="34" charset="0"/>
              </a:rPr>
              <a:t>w Polsce</a:t>
            </a:r>
          </a:p>
          <a:p>
            <a:pPr>
              <a:defRPr/>
            </a:pPr>
            <a:endParaRPr lang="pl-PL" dirty="0"/>
          </a:p>
        </p:txBody>
      </p:sp>
      <p:pic>
        <p:nvPicPr>
          <p:cNvPr id="204804" name="Picture 4">
            <a:extLst>
              <a:ext uri="{FF2B5EF4-FFF2-40B4-BE49-F238E27FC236}">
                <a16:creationId xmlns:a16="http://schemas.microsoft.com/office/drawing/2014/main" xmlns="" id="{88AE1C26-54CA-493C-9851-E5F4801A850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27574" y="2547143"/>
            <a:ext cx="2465387" cy="2916238"/>
          </a:xfr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06A4A793-C892-4B5D-BAB2-DBFABA4B6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1628775"/>
            <a:ext cx="5384800" cy="47529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l-PL" dirty="0">
                <a:latin typeface="Calibri" pitchFamily="34" charset="0"/>
              </a:rPr>
              <a:t>2004 - Centrum Metodyczne Pomocy Psychologiczno-Pedagogicznej – nawiązuje współpracę z prof. </a:t>
            </a:r>
            <a:r>
              <a:rPr lang="pl-PL" dirty="0" err="1">
                <a:latin typeface="Calibri" pitchFamily="34" charset="0"/>
              </a:rPr>
              <a:t>Nadą</a:t>
            </a:r>
            <a:r>
              <a:rPr lang="pl-PL" dirty="0">
                <a:latin typeface="Calibri" pitchFamily="34" charset="0"/>
              </a:rPr>
              <a:t> </a:t>
            </a:r>
            <a:r>
              <a:rPr lang="pl-PL" dirty="0" err="1">
                <a:latin typeface="Calibri" pitchFamily="34" charset="0"/>
              </a:rPr>
              <a:t>Ignjatović</a:t>
            </a:r>
            <a:r>
              <a:rPr lang="pl-PL" dirty="0">
                <a:latin typeface="Calibri" pitchFamily="34" charset="0"/>
              </a:rPr>
              <a:t> – </a:t>
            </a:r>
            <a:r>
              <a:rPr lang="pl-PL" dirty="0" err="1">
                <a:latin typeface="Calibri" pitchFamily="34" charset="0"/>
              </a:rPr>
              <a:t>Savić</a:t>
            </a:r>
            <a:r>
              <a:rPr lang="pl-PL" dirty="0">
                <a:latin typeface="Calibri" pitchFamily="34" charset="0"/>
              </a:rPr>
              <a:t>,  </a:t>
            </a:r>
          </a:p>
          <a:p>
            <a:pPr>
              <a:defRPr/>
            </a:pPr>
            <a:r>
              <a:rPr lang="pl-PL" dirty="0">
                <a:latin typeface="Calibri" pitchFamily="34" charset="0"/>
              </a:rPr>
              <a:t>2006  - szkolenie  trenerów programu,</a:t>
            </a:r>
          </a:p>
          <a:p>
            <a:pPr>
              <a:defRPr/>
            </a:pPr>
            <a:r>
              <a:rPr lang="pl-PL" dirty="0">
                <a:latin typeface="Calibri" pitchFamily="34" charset="0"/>
              </a:rPr>
              <a:t>2006-2007 – pilotaż programu                         w polskich szkołach,</a:t>
            </a:r>
          </a:p>
          <a:p>
            <a:pPr>
              <a:defRPr/>
            </a:pPr>
            <a:r>
              <a:rPr lang="pl-PL" dirty="0">
                <a:latin typeface="Calibri" pitchFamily="34" charset="0"/>
              </a:rPr>
              <a:t>2009 – wydanie scenariuszy do prowadzenia zajęć z uczniami,</a:t>
            </a:r>
          </a:p>
          <a:p>
            <a:pPr>
              <a:defRPr/>
            </a:pPr>
            <a:r>
              <a:rPr lang="pl-PL" dirty="0">
                <a:latin typeface="Calibri" pitchFamily="34" charset="0"/>
              </a:rPr>
              <a:t>2010 - po likwidacji CMPPP – propagowanie programu przez Centrum Pozytywnej Edukacji – dyrektor Elżbietę </a:t>
            </a:r>
            <a:r>
              <a:rPr lang="pl-PL" dirty="0" err="1">
                <a:latin typeface="Calibri" pitchFamily="34" charset="0"/>
              </a:rPr>
              <a:t>Nerwińską</a:t>
            </a:r>
            <a:endParaRPr lang="pl-PL" dirty="0">
              <a:latin typeface="Calibri" pitchFamily="34" charset="0"/>
            </a:endParaRPr>
          </a:p>
          <a:p>
            <a:pPr>
              <a:defRPr/>
            </a:pPr>
            <a:endParaRPr lang="pl-PL" dirty="0">
              <a:latin typeface="Calibri" pitchFamily="34" charset="0"/>
            </a:endParaRPr>
          </a:p>
        </p:txBody>
      </p:sp>
      <p:pic>
        <p:nvPicPr>
          <p:cNvPr id="204806" name="Picture 2">
            <a:extLst>
              <a:ext uri="{FF2B5EF4-FFF2-40B4-BE49-F238E27FC236}">
                <a16:creationId xmlns:a16="http://schemas.microsoft.com/office/drawing/2014/main" xmlns="" id="{215DE0B4-2EEC-4849-B6BD-F7D810287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250" y="519113"/>
            <a:ext cx="7953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xmlns="" id="{02A347E9-8C12-42AF-8069-644980104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43038"/>
          </a:xfrm>
          <a:solidFill>
            <a:schemeClr val="accent6">
              <a:lumMod val="60000"/>
              <a:lumOff val="40000"/>
            </a:schemeClr>
          </a:solidFill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Prezentacja PROGRAMU  </a:t>
            </a:r>
            <a:b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„Strażnicy Uśmiechu” /SU/</a:t>
            </a:r>
            <a:b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xmlns="" id="{56180BDF-FE0E-43CD-9A34-40DF29622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3038"/>
            <a:ext cx="12192000" cy="5414962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l-PL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Istotą programu jest:</a:t>
            </a:r>
            <a:r>
              <a:rPr lang="pl-P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proces, zmiana, aby… znaleźć światło   w sobie                                      i …podzielić się nim z innymi. 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3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Będziemy  </a:t>
            </a:r>
            <a:r>
              <a:rPr lang="pl-PL" sz="2800" i="1" dirty="0">
                <a:solidFill>
                  <a:srgbClr val="FF0000"/>
                </a:solidFill>
              </a:rPr>
              <a:t>Strażnikami Uśmiechu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, pogody ducha, wewnętrznej radości… i swojej i uczniów !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pl-PL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dirty="0"/>
              <a:t>Program obejmuje 32 warsztaty na różne tematy.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dirty="0">
                <a:solidFill>
                  <a:srgbClr val="0000FF"/>
                </a:solidFill>
              </a:rPr>
              <a:t>Uczestnicy kursu otrzymają scenariusze warsztatów do pracy                     z uczniami  w wieku </a:t>
            </a:r>
            <a:r>
              <a:rPr lang="pl-PL" sz="2800" u="sng" dirty="0">
                <a:solidFill>
                  <a:srgbClr val="FF0000"/>
                </a:solidFill>
              </a:rPr>
              <a:t>od  5-10 lat </a:t>
            </a:r>
            <a:r>
              <a:rPr lang="pl-PL" sz="2800" dirty="0">
                <a:solidFill>
                  <a:srgbClr val="0000FF"/>
                </a:solidFill>
              </a:rPr>
              <a:t> lub  od </a:t>
            </a:r>
            <a:r>
              <a:rPr lang="pl-PL" sz="2800" u="sng" dirty="0">
                <a:solidFill>
                  <a:srgbClr val="FF0000"/>
                </a:solidFill>
              </a:rPr>
              <a:t>11-16 lat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ytuł 1">
            <a:extLst>
              <a:ext uri="{FF2B5EF4-FFF2-40B4-BE49-F238E27FC236}">
                <a16:creationId xmlns:a16="http://schemas.microsoft.com/office/drawing/2014/main" xmlns="" id="{B35C6162-FBFC-4A0E-83F0-7E643525A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10912475" cy="719138"/>
          </a:xfrm>
        </p:spPr>
        <p:txBody>
          <a:bodyPr/>
          <a:lstStyle/>
          <a:p>
            <a:r>
              <a:rPr lang="pl-PL" altLang="pl-PL" b="1">
                <a:solidFill>
                  <a:schemeClr val="tx1"/>
                </a:solidFill>
                <a:latin typeface="Calibri" panose="020F0502020204030204" pitchFamily="34" charset="0"/>
              </a:rPr>
              <a:t>Scenariusze zajęć z uczniami</a:t>
            </a:r>
          </a:p>
        </p:txBody>
      </p:sp>
      <p:pic>
        <p:nvPicPr>
          <p:cNvPr id="207875" name="Picture 2">
            <a:extLst>
              <a:ext uri="{FF2B5EF4-FFF2-40B4-BE49-F238E27FC236}">
                <a16:creationId xmlns:a16="http://schemas.microsoft.com/office/drawing/2014/main" xmlns="" id="{DFF5B752-6C52-492A-BBA9-436149180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25" y="1385888"/>
            <a:ext cx="4448175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6" name="Picture 2">
            <a:extLst>
              <a:ext uri="{FF2B5EF4-FFF2-40B4-BE49-F238E27FC236}">
                <a16:creationId xmlns:a16="http://schemas.microsoft.com/office/drawing/2014/main" xmlns="" id="{B7E1FD52-553C-440D-856F-56967DA4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260350"/>
            <a:ext cx="844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7" name="Picture 2">
            <a:extLst>
              <a:ext uri="{FF2B5EF4-FFF2-40B4-BE49-F238E27FC236}">
                <a16:creationId xmlns:a16="http://schemas.microsoft.com/office/drawing/2014/main" xmlns="" id="{2CA50C0A-BA08-4E1E-B60C-0F39D6256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412875"/>
            <a:ext cx="41322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4665</TotalTime>
  <Words>1558</Words>
  <Application>Microsoft Office PowerPoint</Application>
  <PresentationFormat>Niestandardowy</PresentationFormat>
  <Paragraphs>316</Paragraphs>
  <Slides>30</Slides>
  <Notes>17</Notes>
  <HiddenSlides>0</HiddenSlides>
  <MMClips>0</MMClips>
  <ScaleCrop>false</ScaleCrop>
  <HeadingPairs>
    <vt:vector size="4" baseType="variant">
      <vt:variant>
        <vt:lpstr>Motyw</vt:lpstr>
      </vt:variant>
      <vt:variant>
        <vt:i4>8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Motyw pakietu Office</vt:lpstr>
      <vt:lpstr>Projekt domyślny</vt:lpstr>
      <vt:lpstr>1_Projekt domyślny</vt:lpstr>
      <vt:lpstr>3_Projekt domyślny</vt:lpstr>
      <vt:lpstr>6_Projekt domyślny</vt:lpstr>
      <vt:lpstr>7_Projekt domyślny</vt:lpstr>
      <vt:lpstr>8_Projekt domyślny</vt:lpstr>
      <vt:lpstr>9_Projekt domyślny</vt:lpstr>
      <vt:lpstr>STRAŻNICY UŚMIECHU Nada Ignjatović – Savić </vt:lpstr>
      <vt:lpstr>Lew Wygotski</vt:lpstr>
      <vt:lpstr>Slajd 3</vt:lpstr>
      <vt:lpstr>dr Marshall Rosenberg</vt:lpstr>
      <vt:lpstr>                  dr Marshall Rosenberg   </vt:lpstr>
      <vt:lpstr> </vt:lpstr>
      <vt:lpstr>Slajd 7</vt:lpstr>
      <vt:lpstr>  Prezentacja PROGRAMU   „Strażnicy Uśmiechu” /SU/   </vt:lpstr>
      <vt:lpstr>Scenariusze zajęć z uczniami</vt:lpstr>
      <vt:lpstr> Strażnicy Uśmiechu 1  - zakres tematyczny  32 warsztatów psychoedukacyjnych skierowanych do dzieci 5-10 lat    </vt:lpstr>
      <vt:lpstr>Strażnicy Uśmiechu 2  - zakres tematyczny 32 warsztatów psychoedukacyjnych skierowanych do uczniów klas 4-8  </vt:lpstr>
      <vt:lpstr>  Cele warsztatów dla nauczycieli programu „Strażnicy Uśmiechu”</vt:lpstr>
      <vt:lpstr> Cele te osiągniemy dzięki takim procesom jak…</vt:lpstr>
      <vt:lpstr>Zajęcia (w formie zabaw i ćwiczeń) są okazją do wymiany opinii i doświadczeń   </vt:lpstr>
      <vt:lpstr>Nasze zasady:  </vt:lpstr>
      <vt:lpstr>                                                    Zajęcia prowadzone w atmosferze zabawy                    pomagają dzieciom: </vt:lpstr>
      <vt:lpstr>Inteligencja Emocjonalna</vt:lpstr>
      <vt:lpstr> Porozumienie bez Przemocy  skrót- PbP (NVC)  </vt:lpstr>
      <vt:lpstr>Język Szakala    wg.Marschalla Rosenberga</vt:lpstr>
      <vt:lpstr>cd…Język Szakala    wg.Marschalla Rosenberga</vt:lpstr>
      <vt:lpstr>  Język Żyrafy – językiem serca  (dlaczego żyrafa) </vt:lpstr>
      <vt:lpstr>Dlaczego żyrafa i szakal? cd.. Język Żyrafy – językiem serca</vt:lpstr>
      <vt:lpstr>W duchu edukacji wzajemnej odpowiedź na potrzeby ucznia, nauczyciela, można sformułować następująco:</vt:lpstr>
      <vt:lpstr>Slajd 24</vt:lpstr>
      <vt:lpstr>Slajd 25</vt:lpstr>
      <vt:lpstr>Slajd 26</vt:lpstr>
      <vt:lpstr>Slajd 27</vt:lpstr>
      <vt:lpstr>Slajd 28</vt:lpstr>
      <vt:lpstr>Slajd 29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STRAŻNICY UŚMIECHU Nada Ignjatović – Savić „kluczem” do radzenia sobie z problemami…</dc:title>
  <dc:creator>Maria</dc:creator>
  <cp:lastModifiedBy>Musiał Sabina</cp:lastModifiedBy>
  <cp:revision>98</cp:revision>
  <dcterms:created xsi:type="dcterms:W3CDTF">2015-06-25T13:26:59Z</dcterms:created>
  <dcterms:modified xsi:type="dcterms:W3CDTF">2021-05-10T11:24:40Z</dcterms:modified>
</cp:coreProperties>
</file>